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608" y="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865B05-33B8-40EC-B9E0-6004C5D7A71C}" type="datetimeFigureOut">
              <a:rPr lang="en-US" smtClean="0"/>
              <a:t>3/9/2016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272565-04D4-4F43-9483-E05090D6534D}" type="slidenum">
              <a:rPr lang="en-US" smtClean="0"/>
              <a:t>‹#›</a:t>
            </a:fld>
            <a:endParaRPr lang="en-US"/>
          </a:p>
        </p:txBody>
      </p:sp>
    </p:spTree>
    <p:extLst>
      <p:ext uri="{BB962C8B-B14F-4D97-AF65-F5344CB8AC3E}">
        <p14:creationId xmlns:p14="http://schemas.microsoft.com/office/powerpoint/2010/main" val="101065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272565-04D4-4F43-9483-E05090D6534D}" type="slidenum">
              <a:rPr lang="en-US" smtClean="0"/>
              <a:t>2</a:t>
            </a:fld>
            <a:endParaRPr lang="en-US"/>
          </a:p>
        </p:txBody>
      </p:sp>
    </p:spTree>
    <p:extLst>
      <p:ext uri="{BB962C8B-B14F-4D97-AF65-F5344CB8AC3E}">
        <p14:creationId xmlns:p14="http://schemas.microsoft.com/office/powerpoint/2010/main" val="3358330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0"/>
            <a:ext cx="752475"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1"/>
          <p:cNvSpPr>
            <a:spLocks noGrp="1"/>
          </p:cNvSpPr>
          <p:nvPr>
            <p:ph type="ctrTitle"/>
          </p:nvPr>
        </p:nvSpPr>
        <p:spPr>
          <a:xfrm>
            <a:off x="1216152" y="1267485"/>
            <a:ext cx="7235981" cy="5133316"/>
          </a:xfrm>
        </p:spPr>
        <p:txBody>
          <a:bodyPr/>
          <a:lstStyle>
            <a:lvl1pPr>
              <a:defRPr sz="11500"/>
            </a:lvl1pPr>
          </a:lstStyle>
          <a:p>
            <a:r>
              <a:rPr lang="en-US"/>
              <a:t>Click to edit Master title style</a:t>
            </a:r>
            <a:endParaRPr lang="en-US" dirty="0"/>
          </a:p>
        </p:txBody>
      </p:sp>
      <p:sp>
        <p:nvSpPr>
          <p:cNvPr id="3" name="Subtitle 2"/>
          <p:cNvSpPr>
            <a:spLocks noGrp="1"/>
          </p:cNvSpPr>
          <p:nvPr>
            <p:ph type="subTitle" idx="1"/>
          </p:nvPr>
        </p:nvSpPr>
        <p:spPr>
          <a:xfrm>
            <a:off x="1216151" y="201702"/>
            <a:ext cx="6189583" cy="949569"/>
          </a:xfrm>
        </p:spPr>
        <p:txBody>
          <a:bodyPr>
            <a:normAutofit/>
          </a:bodyPr>
          <a:lstStyle>
            <a:lvl1pPr marL="0" indent="0" algn="r">
              <a:buNone/>
              <a:defRPr sz="2400">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52F5C4A-8A60-4331-B13E-85754D4A63D5}" type="datetimeFigureOut">
              <a:rPr lang="en-US" smtClean="0"/>
              <a:t>3/9/2016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150469" y="236415"/>
            <a:ext cx="785301" cy="365125"/>
          </a:xfrm>
        </p:spPr>
        <p:txBody>
          <a:bodyPr/>
          <a:lstStyle>
            <a:lvl1pPr>
              <a:defRPr sz="1400"/>
            </a:lvl1pPr>
          </a:lstStyle>
          <a:p>
            <a:fld id="{87612CC0-196C-4EE7-BE39-0C2C5632553E}" type="slidenum">
              <a:rPr lang="en-US" smtClean="0"/>
              <a:t>‹#›</a:t>
            </a:fld>
            <a:endParaRPr lang="en-US"/>
          </a:p>
        </p:txBody>
      </p:sp>
      <p:grpSp>
        <p:nvGrpSpPr>
          <p:cNvPr id="7" name="Group 6"/>
          <p:cNvGrpSpPr/>
          <p:nvPr/>
        </p:nvGrpSpPr>
        <p:grpSpPr>
          <a:xfrm>
            <a:off x="7467600" y="209550"/>
            <a:ext cx="657226" cy="431800"/>
            <a:chOff x="7467600" y="209550"/>
            <a:chExt cx="657226" cy="431800"/>
          </a:xfrm>
          <a:solidFill>
            <a:schemeClr val="tx2">
              <a:lumMod val="60000"/>
              <a:lumOff val="40000"/>
            </a:schemeClr>
          </a:solidFill>
        </p:grpSpPr>
        <p:sp>
          <p:nvSpPr>
            <p:cNvPr id="8" name="Freeform 5"/>
            <p:cNvSpPr>
              <a:spLocks/>
            </p:cNvSpPr>
            <p:nvPr/>
          </p:nvSpPr>
          <p:spPr bwMode="auto">
            <a:xfrm>
              <a:off x="7467600"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5"/>
            <p:cNvSpPr>
              <a:spLocks/>
            </p:cNvSpPr>
            <p:nvPr/>
          </p:nvSpPr>
          <p:spPr bwMode="auto">
            <a:xfrm>
              <a:off x="7677151"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5"/>
            <p:cNvSpPr>
              <a:spLocks/>
            </p:cNvSpPr>
            <p:nvPr/>
          </p:nvSpPr>
          <p:spPr bwMode="auto">
            <a:xfrm>
              <a:off x="7881939"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1"/>
                                        </p:tgtEl>
                                      </p:cBhvr>
                                    </p:animEffect>
                                    <p:set>
                                      <p:cBhvr>
                                        <p:cTn id="7" dur="1" fill="hold">
                                          <p:stCondLst>
                                            <p:cond delay="1999"/>
                                          </p:stCondLst>
                                        </p:cTn>
                                        <p:tgtEl>
                                          <p:spTgt spid="11"/>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2F5C4A-8A60-4331-B13E-85754D4A63D5}" type="datetimeFigureOut">
              <a:rPr lang="en-US" smtClean="0"/>
              <a:t>3/9/2016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612CC0-196C-4EE7-BE39-0C2C5632553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2F5C4A-8A60-4331-B13E-85754D4A63D5}" type="datetimeFigureOut">
              <a:rPr lang="en-US" smtClean="0"/>
              <a:t>3/9/2016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612CC0-196C-4EE7-BE39-0C2C5632553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a:t>Click to edit Master title style</a:t>
            </a:r>
            <a:endParaRPr lang="en-US" dirty="0"/>
          </a:p>
        </p:txBody>
      </p:sp>
      <p:sp>
        <p:nvSpPr>
          <p:cNvPr id="3" name="Content Placeholder 2"/>
          <p:cNvSpPr>
            <a:spLocks noGrp="1"/>
          </p:cNvSpPr>
          <p:nvPr>
            <p:ph idx="1"/>
          </p:nvPr>
        </p:nvSpPr>
        <p:spPr>
          <a:xfrm>
            <a:off x="1219200" y="838200"/>
            <a:ext cx="7467600" cy="4419600"/>
          </a:xfrm>
        </p:spPr>
        <p:txBody>
          <a:bodyPr>
            <a:normAutofit/>
          </a:bodyPr>
          <a:lstStyle>
            <a:lvl1pPr>
              <a:defRPr sz="2800"/>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52F5C4A-8A60-4331-B13E-85754D4A63D5}" type="datetimeFigureOut">
              <a:rPr lang="en-US" smtClean="0"/>
              <a:t>3/9/2016</a:t>
            </a:fld>
            <a:endParaRPr lang="en-US"/>
          </a:p>
        </p:txBody>
      </p:sp>
      <p:sp>
        <p:nvSpPr>
          <p:cNvPr id="10" name="Slide Number Placeholder 9"/>
          <p:cNvSpPr>
            <a:spLocks noGrp="1"/>
          </p:cNvSpPr>
          <p:nvPr>
            <p:ph type="sldNum" sz="quarter" idx="11"/>
          </p:nvPr>
        </p:nvSpPr>
        <p:spPr/>
        <p:txBody>
          <a:bodyPr/>
          <a:lstStyle/>
          <a:p>
            <a:fld id="{87612CC0-196C-4EE7-BE39-0C2C5632553E}" type="slidenum">
              <a:rPr lang="en-US" smtClean="0"/>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19199" y="4484080"/>
            <a:ext cx="7239001" cy="762000"/>
          </a:xfrm>
        </p:spPr>
        <p:txBody>
          <a:bodyPr bIns="0"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3"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a:t>Click to edit Master title style</a:t>
            </a:r>
            <a:endParaRPr lang="en-US" dirty="0"/>
          </a:p>
        </p:txBody>
      </p:sp>
      <p:sp>
        <p:nvSpPr>
          <p:cNvPr id="19" name="Date Placeholder 18"/>
          <p:cNvSpPr>
            <a:spLocks noGrp="1"/>
          </p:cNvSpPr>
          <p:nvPr>
            <p:ph type="dt" sz="half" idx="10"/>
          </p:nvPr>
        </p:nvSpPr>
        <p:spPr/>
        <p:txBody>
          <a:bodyPr/>
          <a:lstStyle/>
          <a:p>
            <a:fld id="{752F5C4A-8A60-4331-B13E-85754D4A63D5}" type="datetimeFigureOut">
              <a:rPr lang="en-US" smtClean="0"/>
              <a:t>3/9/2016</a:t>
            </a:fld>
            <a:endParaRPr lang="en-US"/>
          </a:p>
        </p:txBody>
      </p:sp>
      <p:sp>
        <p:nvSpPr>
          <p:cNvPr id="20" name="Slide Number Placeholder 19"/>
          <p:cNvSpPr>
            <a:spLocks noGrp="1"/>
          </p:cNvSpPr>
          <p:nvPr>
            <p:ph type="sldNum" sz="quarter" idx="11"/>
          </p:nvPr>
        </p:nvSpPr>
        <p:spPr/>
        <p:txBody>
          <a:bodyPr/>
          <a:lstStyle/>
          <a:p>
            <a:fld id="{87612CC0-196C-4EE7-BE39-0C2C5632553E}" type="slidenum">
              <a:rPr lang="en-US" smtClean="0"/>
              <a:t>‹#›</a:t>
            </a:fld>
            <a:endParaRPr lang="en-US"/>
          </a:p>
        </p:txBody>
      </p:sp>
      <p:sp>
        <p:nvSpPr>
          <p:cNvPr id="21" name="Footer Placeholder 20"/>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752F5C4A-8A60-4331-B13E-85754D4A63D5}" type="datetimeFigureOut">
              <a:rPr lang="en-US" smtClean="0"/>
              <a:t>3/9/2016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612CC0-196C-4EE7-BE39-0C2C5632553E}" type="slidenum">
              <a:rPr lang="en-US" smtClean="0"/>
              <a:t>‹#›</a:t>
            </a:fld>
            <a:endParaRPr lang="en-US"/>
          </a:p>
        </p:txBody>
      </p:sp>
      <p:sp>
        <p:nvSpPr>
          <p:cNvPr id="9" name="Content Placeholder 8"/>
          <p:cNvSpPr>
            <a:spLocks noGrp="1"/>
          </p:cNvSpPr>
          <p:nvPr>
            <p:ph sz="quarter" idx="13"/>
          </p:nvPr>
        </p:nvSpPr>
        <p:spPr>
          <a:xfrm>
            <a:off x="1216152" y="841248"/>
            <a:ext cx="3730752"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5102352" y="841248"/>
            <a:ext cx="3730752"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219200" y="841248"/>
            <a:ext cx="3733800"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5105400" y="841248"/>
            <a:ext cx="3735267"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752F5C4A-8A60-4331-B13E-85754D4A63D5}" type="datetimeFigureOut">
              <a:rPr lang="en-US" smtClean="0"/>
              <a:t>3/9/2016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612CC0-196C-4EE7-BE39-0C2C5632553E}" type="slidenum">
              <a:rPr lang="en-US" smtClean="0"/>
              <a:t>‹#›</a:t>
            </a:fld>
            <a:endParaRPr lang="en-US"/>
          </a:p>
        </p:txBody>
      </p:sp>
      <p:sp>
        <p:nvSpPr>
          <p:cNvPr id="11" name="Content Placeholder 10"/>
          <p:cNvSpPr>
            <a:spLocks noGrp="1"/>
          </p:cNvSpPr>
          <p:nvPr>
            <p:ph sz="quarter" idx="13"/>
          </p:nvPr>
        </p:nvSpPr>
        <p:spPr>
          <a:xfrm>
            <a:off x="1216152" y="1380744"/>
            <a:ext cx="3730752" cy="38404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14"/>
          </p:nvPr>
        </p:nvSpPr>
        <p:spPr>
          <a:xfrm>
            <a:off x="5102352" y="1380743"/>
            <a:ext cx="3730752" cy="38404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52F5C4A-8A60-4331-B13E-85754D4A63D5}" type="datetimeFigureOut">
              <a:rPr lang="en-US" smtClean="0"/>
              <a:t>3/9/2016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612CC0-196C-4EE7-BE39-0C2C5632553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52F5C4A-8A60-4331-B13E-85754D4A63D5}" type="datetimeFigureOut">
              <a:rPr lang="en-US" smtClean="0"/>
              <a:t>3/9/2016</a:t>
            </a:fld>
            <a:endParaRPr lang="en-US"/>
          </a:p>
        </p:txBody>
      </p:sp>
      <p:sp>
        <p:nvSpPr>
          <p:cNvPr id="6" name="Slide Number Placeholder 5"/>
          <p:cNvSpPr>
            <a:spLocks noGrp="1"/>
          </p:cNvSpPr>
          <p:nvPr>
            <p:ph type="sldNum" sz="quarter" idx="11"/>
          </p:nvPr>
        </p:nvSpPr>
        <p:spPr/>
        <p:txBody>
          <a:bodyPr/>
          <a:lstStyle/>
          <a:p>
            <a:fld id="{87612CC0-196C-4EE7-BE39-0C2C5632553E}" type="slidenum">
              <a:rPr lang="en-US" smtClean="0"/>
              <a:t>‹#›</a:t>
            </a:fld>
            <a:endParaRPr lang="en-US"/>
          </a:p>
        </p:txBody>
      </p:sp>
      <p:sp>
        <p:nvSpPr>
          <p:cNvPr id="7" name="Footer Placeholder 6"/>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0" y="395287"/>
            <a:ext cx="3008313" cy="1162050"/>
          </a:xfrm>
        </p:spPr>
        <p:txBody>
          <a:bodyPr anchor="b"/>
          <a:lstStyle>
            <a:lvl1pPr algn="l">
              <a:defRPr sz="2000" b="1">
                <a:ln>
                  <a:noFill/>
                </a:ln>
                <a:solidFill>
                  <a:srgbClr val="FF7605"/>
                </a:solidFill>
                <a:effectLst/>
              </a:defRPr>
            </a:lvl1pPr>
          </a:lstStyle>
          <a:p>
            <a:r>
              <a:rPr lang="en-US"/>
              <a:t>Click to edit Master title style</a:t>
            </a:r>
            <a:endParaRPr lang="en-US" dirty="0"/>
          </a:p>
        </p:txBody>
      </p:sp>
      <p:sp>
        <p:nvSpPr>
          <p:cNvPr id="4" name="Text Placeholder 3"/>
          <p:cNvSpPr>
            <a:spLocks noGrp="1"/>
          </p:cNvSpPr>
          <p:nvPr>
            <p:ph type="body" sz="half" idx="2"/>
          </p:nvPr>
        </p:nvSpPr>
        <p:spPr>
          <a:xfrm>
            <a:off x="5715000" y="1557337"/>
            <a:ext cx="3008313" cy="4386263"/>
          </a:xfrm>
        </p:spPr>
        <p:txBody>
          <a:bodyPr/>
          <a:lstStyle>
            <a:lvl1pPr marL="0" indent="0">
              <a:buNone/>
              <a:defRPr sz="140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Content Placeholder 13"/>
          <p:cNvSpPr>
            <a:spLocks noGrp="1"/>
          </p:cNvSpPr>
          <p:nvPr>
            <p:ph sz="quarter" idx="13"/>
          </p:nvPr>
        </p:nvSpPr>
        <p:spPr>
          <a:xfrm>
            <a:off x="914400" y="381000"/>
            <a:ext cx="4800600" cy="5943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Date Placeholder 8"/>
          <p:cNvSpPr>
            <a:spLocks noGrp="1"/>
          </p:cNvSpPr>
          <p:nvPr>
            <p:ph type="dt" sz="half" idx="14"/>
          </p:nvPr>
        </p:nvSpPr>
        <p:spPr/>
        <p:txBody>
          <a:bodyPr/>
          <a:lstStyle/>
          <a:p>
            <a:fld id="{752F5C4A-8A60-4331-B13E-85754D4A63D5}" type="datetimeFigureOut">
              <a:rPr lang="en-US" smtClean="0"/>
              <a:t>3/9/2016</a:t>
            </a:fld>
            <a:endParaRPr lang="en-US"/>
          </a:p>
        </p:txBody>
      </p:sp>
      <p:sp>
        <p:nvSpPr>
          <p:cNvPr id="10" name="Slide Number Placeholder 9"/>
          <p:cNvSpPr>
            <a:spLocks noGrp="1"/>
          </p:cNvSpPr>
          <p:nvPr>
            <p:ph type="sldNum" sz="quarter" idx="15"/>
          </p:nvPr>
        </p:nvSpPr>
        <p:spPr/>
        <p:txBody>
          <a:bodyPr/>
          <a:lstStyle/>
          <a:p>
            <a:fld id="{87612CC0-196C-4EE7-BE39-0C2C5632553E}" type="slidenum">
              <a:rPr lang="en-US" smtClean="0"/>
              <a:t>‹#›</a:t>
            </a:fld>
            <a:endParaRPr lang="en-US"/>
          </a:p>
        </p:txBody>
      </p:sp>
      <p:sp>
        <p:nvSpPr>
          <p:cNvPr id="13" name="Footer Placeholder 12"/>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624754"/>
            <a:ext cx="5486400" cy="404446"/>
          </a:xfrm>
        </p:spPr>
        <p:txBody>
          <a:bodyPr bIns="0" anchor="b"/>
          <a:lstStyle>
            <a:lvl1pPr algn="l">
              <a:defRPr sz="2000" b="1">
                <a:ln w="12700">
                  <a:noFill/>
                </a:ln>
                <a:solidFill>
                  <a:schemeClr val="tx1"/>
                </a:solidFill>
                <a:effectLst/>
              </a:defRPr>
            </a:lvl1pPr>
          </a:lstStyle>
          <a:p>
            <a:r>
              <a:rPr lang="en-US"/>
              <a:t>Click to edit Master title style</a:t>
            </a:r>
            <a:endParaRPr lang="en-US" dirty="0"/>
          </a:p>
        </p:txBody>
      </p:sp>
      <p:sp>
        <p:nvSpPr>
          <p:cNvPr id="3" name="Picture Placeholder 2"/>
          <p:cNvSpPr>
            <a:spLocks noGrp="1"/>
          </p:cNvSpPr>
          <p:nvPr>
            <p:ph type="pic" idx="1"/>
          </p:nvPr>
        </p:nvSpPr>
        <p:spPr>
          <a:xfrm>
            <a:off x="1323975" y="381000"/>
            <a:ext cx="5867400" cy="40814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219200" y="5029200"/>
            <a:ext cx="4038600" cy="1371600"/>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2F5C4A-8A60-4331-B13E-85754D4A63D5}" type="datetimeFigureOut">
              <a:rPr lang="en-US" smtClean="0"/>
              <a:t>3/9/2016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612CC0-196C-4EE7-BE39-0C2C5632553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228600" cy="6858000"/>
          </a:xfrm>
          <a:prstGeom prst="rect">
            <a:avLst/>
          </a:prstGeom>
          <a:gradFill>
            <a:gsLst>
              <a:gs pos="0">
                <a:schemeClr val="accent1"/>
              </a:gs>
              <a:gs pos="52000">
                <a:schemeClr val="accent6">
                  <a:lumMod val="75000"/>
                </a:schemeClr>
              </a:gs>
              <a:gs pos="100000">
                <a:schemeClr val="accent6">
                  <a:lumMod val="50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13" name="Rectangle 12"/>
          <p:cNvSpPr/>
          <p:nvPr/>
        </p:nvSpPr>
        <p:spPr>
          <a:xfrm>
            <a:off x="0" y="0"/>
            <a:ext cx="228600"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Placeholder 1"/>
          <p:cNvSpPr>
            <a:spLocks noGrp="1"/>
          </p:cNvSpPr>
          <p:nvPr>
            <p:ph type="title"/>
          </p:nvPr>
        </p:nvSpPr>
        <p:spPr>
          <a:xfrm>
            <a:off x="1219200" y="5257800"/>
            <a:ext cx="7239000" cy="1143000"/>
          </a:xfrm>
          <a:prstGeom prst="rect">
            <a:avLst/>
          </a:prstGeom>
        </p:spPr>
        <p:txBody>
          <a:bodyPr vert="horz" lIns="91440" tIns="45720" rIns="91440" bIns="45720" rtlCol="0" anchor="b">
            <a:noAutofit/>
          </a:bodyPr>
          <a:lstStyle/>
          <a:p>
            <a:endParaRPr lang="en-US" dirty="0"/>
          </a:p>
        </p:txBody>
      </p:sp>
      <p:sp>
        <p:nvSpPr>
          <p:cNvPr id="3" name="Text Placeholder 2"/>
          <p:cNvSpPr>
            <a:spLocks noGrp="1"/>
          </p:cNvSpPr>
          <p:nvPr>
            <p:ph type="body" idx="1"/>
          </p:nvPr>
        </p:nvSpPr>
        <p:spPr>
          <a:xfrm>
            <a:off x="1219200" y="838200"/>
            <a:ext cx="7467600" cy="4419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1259680" y="6553200"/>
            <a:ext cx="7162800" cy="228600"/>
          </a:xfrm>
          <a:prstGeom prst="rect">
            <a:avLst/>
          </a:prstGeom>
        </p:spPr>
        <p:txBody>
          <a:bodyPr vert="horz" lIns="91440" tIns="45720" rIns="91440" bIns="45720" rtlCol="0" anchor="ctr"/>
          <a:lstStyle>
            <a:lvl1pPr algn="l">
              <a:defRPr sz="1200">
                <a:solidFill>
                  <a:schemeClr val="tx1">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686800" y="5740400"/>
            <a:ext cx="381000" cy="365125"/>
          </a:xfrm>
          <a:prstGeom prst="rect">
            <a:avLst/>
          </a:prstGeom>
        </p:spPr>
        <p:txBody>
          <a:bodyPr vert="horz" lIns="91440" tIns="45720" rIns="91440" bIns="45720" rtlCol="0" anchor="ctr"/>
          <a:lstStyle>
            <a:lvl1pPr algn="l">
              <a:defRPr sz="1200" b="0">
                <a:solidFill>
                  <a:schemeClr val="tx2">
                    <a:lumMod val="60000"/>
                    <a:lumOff val="40000"/>
                  </a:schemeClr>
                </a:solidFill>
              </a:defRPr>
            </a:lvl1pPr>
          </a:lstStyle>
          <a:p>
            <a:fld id="{87612CC0-196C-4EE7-BE39-0C2C5632553E}" type="slidenum">
              <a:rPr lang="en-US" smtClean="0"/>
              <a:t>‹#›</a:t>
            </a:fld>
            <a:endParaRPr lang="en-US"/>
          </a:p>
        </p:txBody>
      </p:sp>
      <p:sp>
        <p:nvSpPr>
          <p:cNvPr id="16" name="Freeform 5"/>
          <p:cNvSpPr>
            <a:spLocks/>
          </p:cNvSpPr>
          <p:nvPr/>
        </p:nvSpPr>
        <p:spPr bwMode="auto">
          <a:xfrm>
            <a:off x="8453438" y="571500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2"/>
          </p:nvPr>
        </p:nvSpPr>
        <p:spPr>
          <a:xfrm rot="16200000">
            <a:off x="-1198682" y="4821116"/>
            <a:ext cx="2625969" cy="228600"/>
          </a:xfrm>
          <a:prstGeom prst="rect">
            <a:avLst/>
          </a:prstGeom>
        </p:spPr>
        <p:txBody>
          <a:bodyPr vert="horz" lIns="91440" tIns="45720" rIns="91440" bIns="45720" rtlCol="0" anchor="ctr"/>
          <a:lstStyle>
            <a:lvl1pPr algn="l">
              <a:defRPr sz="1200">
                <a:solidFill>
                  <a:srgbClr val="FFFFFF"/>
                </a:solidFill>
              </a:defRPr>
            </a:lvl1pPr>
          </a:lstStyle>
          <a:p>
            <a:fld id="{752F5C4A-8A60-4331-B13E-85754D4A63D5}" type="datetimeFigureOut">
              <a:rPr lang="en-US" smtClean="0"/>
              <a:t>3/9/2016</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3"/>
                                        </p:tgtEl>
                                      </p:cBhvr>
                                    </p:animEffect>
                                    <p:set>
                                      <p:cBhvr>
                                        <p:cTn id="7" dur="1" fill="hold">
                                          <p:stCondLst>
                                            <p:cond delay="1999"/>
                                          </p:stCondLst>
                                        </p:cTn>
                                        <p:tgtEl>
                                          <p:spTgt spid="13"/>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Lst>
  </p:timing>
  <p:txStyles>
    <p:titleStyle>
      <a:lvl1pPr algn="l" defTabSz="914400" rtl="0" eaLnBrk="1" latinLnBrk="0" hangingPunct="1">
        <a:spcBef>
          <a:spcPct val="0"/>
        </a:spcBef>
        <a:buNone/>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1295400"/>
            <a:ext cx="7391400" cy="2514601"/>
          </a:xfrm>
        </p:spPr>
        <p:txBody>
          <a:bodyPr/>
          <a:lstStyle/>
          <a:p>
            <a:r>
              <a:rPr lang="en-US" sz="5400" dirty="0">
                <a:solidFill>
                  <a:schemeClr val="bg2">
                    <a:lumMod val="10000"/>
                  </a:schemeClr>
                </a:solidFill>
              </a:rPr>
              <a:t>Women as </a:t>
            </a:r>
            <a:r>
              <a:rPr lang="en-US" sz="5400" dirty="0" err="1">
                <a:solidFill>
                  <a:schemeClr val="bg2">
                    <a:lumMod val="10000"/>
                  </a:schemeClr>
                </a:solidFill>
              </a:rPr>
              <a:t>Indispensible</a:t>
            </a:r>
            <a:r>
              <a:rPr lang="en-US" sz="5400" dirty="0">
                <a:solidFill>
                  <a:schemeClr val="bg2">
                    <a:lumMod val="10000"/>
                  </a:schemeClr>
                </a:solidFill>
              </a:rPr>
              <a:t> Members of the Harvest Force</a:t>
            </a:r>
            <a:endParaRPr lang="en-US" sz="6000" dirty="0"/>
          </a:p>
        </p:txBody>
      </p:sp>
      <p:sp>
        <p:nvSpPr>
          <p:cNvPr id="4" name="Subtitle 3"/>
          <p:cNvSpPr>
            <a:spLocks noGrp="1"/>
          </p:cNvSpPr>
          <p:nvPr>
            <p:ph type="subTitle" idx="1"/>
          </p:nvPr>
        </p:nvSpPr>
        <p:spPr>
          <a:xfrm>
            <a:off x="1219200" y="990600"/>
            <a:ext cx="6646783" cy="1330569"/>
          </a:xfrm>
        </p:spPr>
        <p:txBody>
          <a:bodyPr/>
          <a:lstStyle/>
          <a:p>
            <a:endParaRPr lang="en-US" dirty="0"/>
          </a:p>
        </p:txBody>
      </p:sp>
    </p:spTree>
    <p:extLst>
      <p:ext uri="{BB962C8B-B14F-4D97-AF65-F5344CB8AC3E}">
        <p14:creationId xmlns:p14="http://schemas.microsoft.com/office/powerpoint/2010/main" val="1833093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7239000" cy="1143000"/>
          </a:xfrm>
        </p:spPr>
        <p:txBody>
          <a:bodyPr/>
          <a:lstStyle/>
          <a:p>
            <a:r>
              <a:rPr lang="en-GB" sz="3200" dirty="0">
                <a:solidFill>
                  <a:schemeClr val="bg2">
                    <a:lumMod val="10000"/>
                  </a:schemeClr>
                </a:solidFill>
                <a:effectLst/>
              </a:rPr>
              <a:t>Protestant Missions and Women</a:t>
            </a:r>
            <a:endParaRPr lang="en-US" sz="3200" dirty="0">
              <a:solidFill>
                <a:schemeClr val="bg2">
                  <a:lumMod val="10000"/>
                </a:schemeClr>
              </a:solidFill>
            </a:endParaRPr>
          </a:p>
        </p:txBody>
      </p:sp>
      <p:sp>
        <p:nvSpPr>
          <p:cNvPr id="3" name="Content Placeholder 2"/>
          <p:cNvSpPr>
            <a:spLocks noGrp="1"/>
          </p:cNvSpPr>
          <p:nvPr>
            <p:ph idx="1"/>
          </p:nvPr>
        </p:nvSpPr>
        <p:spPr>
          <a:xfrm>
            <a:off x="914400" y="1828800"/>
            <a:ext cx="7467600" cy="4419600"/>
          </a:xfrm>
        </p:spPr>
        <p:txBody>
          <a:bodyPr/>
          <a:lstStyle/>
          <a:p>
            <a:r>
              <a:rPr lang="en-GB" dirty="0">
                <a:solidFill>
                  <a:schemeClr val="bg2">
                    <a:lumMod val="10000"/>
                  </a:schemeClr>
                </a:solidFill>
              </a:rPr>
              <a:t>The 1800s saw the rise of women missionary societies. </a:t>
            </a:r>
          </a:p>
          <a:p>
            <a:r>
              <a:rPr lang="en-GB" dirty="0">
                <a:solidFill>
                  <a:schemeClr val="bg2">
                    <a:lumMod val="10000"/>
                  </a:schemeClr>
                </a:solidFill>
              </a:rPr>
              <a:t>These societies were birthed because of the need to address some of the limitations and discriminations that women faced in those days. </a:t>
            </a:r>
          </a:p>
          <a:p>
            <a:r>
              <a:rPr lang="en-GB" dirty="0">
                <a:solidFill>
                  <a:schemeClr val="bg2">
                    <a:lumMod val="10000"/>
                  </a:schemeClr>
                </a:solidFill>
              </a:rPr>
              <a:t>Single female missionaries were not appointed nor were they given opportunity to use their full gifts and callings. </a:t>
            </a:r>
            <a:endParaRPr lang="en-US" dirty="0">
              <a:solidFill>
                <a:schemeClr val="bg2">
                  <a:lumMod val="10000"/>
                </a:schemeClr>
              </a:solidFill>
            </a:endParaRPr>
          </a:p>
        </p:txBody>
      </p:sp>
    </p:spTree>
    <p:extLst>
      <p:ext uri="{BB962C8B-B14F-4D97-AF65-F5344CB8AC3E}">
        <p14:creationId xmlns:p14="http://schemas.microsoft.com/office/powerpoint/2010/main" val="3984306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304800"/>
            <a:ext cx="7848600" cy="6477000"/>
          </a:xfrm>
        </p:spPr>
        <p:txBody>
          <a:bodyPr>
            <a:normAutofit fontScale="70000" lnSpcReduction="20000"/>
          </a:bodyPr>
          <a:lstStyle/>
          <a:p>
            <a:r>
              <a:rPr lang="en-GB" sz="3200" dirty="0">
                <a:solidFill>
                  <a:schemeClr val="bg2">
                    <a:lumMod val="10000"/>
                  </a:schemeClr>
                </a:solidFill>
              </a:rPr>
              <a:t>In the early nineteenth century women either supported the missions as auxiliaries at home collecting funds or served as missionaries’ wives on the field. Though these women received little or no credits for their contributions to world evangelization in their time, it is noted that British women were mobilized on behalf of foreign missions in larger numbers over the entire course of the nineteenth century than on behalf of any other cause except perhaps the antislavery movement. </a:t>
            </a:r>
          </a:p>
          <a:p>
            <a:r>
              <a:rPr lang="en-GB" sz="3200" dirty="0">
                <a:solidFill>
                  <a:schemeClr val="bg2">
                    <a:lumMod val="10000"/>
                  </a:schemeClr>
                </a:solidFill>
              </a:rPr>
              <a:t>Other significant contributions by British women include providing about 70 </a:t>
            </a:r>
            <a:r>
              <a:rPr lang="en-GB" sz="3200" dirty="0" err="1">
                <a:solidFill>
                  <a:schemeClr val="bg2">
                    <a:lumMod val="10000"/>
                  </a:schemeClr>
                </a:solidFill>
              </a:rPr>
              <a:t>percent</a:t>
            </a:r>
            <a:r>
              <a:rPr lang="en-GB" sz="3200" dirty="0">
                <a:solidFill>
                  <a:schemeClr val="bg2">
                    <a:lumMod val="10000"/>
                  </a:schemeClr>
                </a:solidFill>
              </a:rPr>
              <a:t> of the funding for foreign missions by the end of the nineteenth century. By the early 1890s the number of female missionaries in foreign fields was fast approaching the number of men and the female applications far exceeded those of males. Within four years, 1814-1818, women’s missionary societies in North America grew from forty to ninety-seven. </a:t>
            </a:r>
            <a:endParaRPr lang="en-US" sz="3200" dirty="0">
              <a:solidFill>
                <a:schemeClr val="bg2">
                  <a:lumMod val="10000"/>
                </a:schemeClr>
              </a:solidFill>
            </a:endParaRPr>
          </a:p>
          <a:p>
            <a:r>
              <a:rPr lang="en-GB" sz="3200" dirty="0">
                <a:solidFill>
                  <a:schemeClr val="bg2">
                    <a:lumMod val="10000"/>
                  </a:schemeClr>
                </a:solidFill>
              </a:rPr>
              <a:t>The percentages of women to men on the mission field grew exponentially:</a:t>
            </a:r>
            <a:endParaRPr lang="en-US" sz="3200" dirty="0">
              <a:solidFill>
                <a:schemeClr val="bg2">
                  <a:lumMod val="10000"/>
                </a:schemeClr>
              </a:solidFill>
            </a:endParaRPr>
          </a:p>
          <a:p>
            <a:r>
              <a:rPr lang="en-GB" sz="3200" dirty="0">
                <a:solidFill>
                  <a:schemeClr val="bg2">
                    <a:lumMod val="10000"/>
                  </a:schemeClr>
                </a:solidFill>
              </a:rPr>
              <a:t>1830- 49%</a:t>
            </a:r>
            <a:endParaRPr lang="en-US" sz="3200" dirty="0">
              <a:solidFill>
                <a:schemeClr val="bg2">
                  <a:lumMod val="10000"/>
                </a:schemeClr>
              </a:solidFill>
            </a:endParaRPr>
          </a:p>
          <a:p>
            <a:r>
              <a:rPr lang="en-GB" sz="3200" dirty="0">
                <a:solidFill>
                  <a:schemeClr val="bg2">
                    <a:lumMod val="10000"/>
                  </a:schemeClr>
                </a:solidFill>
              </a:rPr>
              <a:t>1880- 57%</a:t>
            </a:r>
            <a:endParaRPr lang="en-US" sz="3200" dirty="0">
              <a:solidFill>
                <a:schemeClr val="bg2">
                  <a:lumMod val="10000"/>
                </a:schemeClr>
              </a:solidFill>
            </a:endParaRPr>
          </a:p>
          <a:p>
            <a:r>
              <a:rPr lang="en-GB" sz="3200" dirty="0">
                <a:solidFill>
                  <a:schemeClr val="bg2">
                    <a:lumMod val="10000"/>
                  </a:schemeClr>
                </a:solidFill>
              </a:rPr>
              <a:t>1929- 61%</a:t>
            </a:r>
            <a:r>
              <a:rPr lang="en-GB" dirty="0"/>
              <a:t> </a:t>
            </a:r>
            <a:endParaRPr lang="en-US" dirty="0"/>
          </a:p>
          <a:p>
            <a:endParaRPr lang="en-US" dirty="0"/>
          </a:p>
        </p:txBody>
      </p:sp>
    </p:spTree>
    <p:extLst>
      <p:ext uri="{BB962C8B-B14F-4D97-AF65-F5344CB8AC3E}">
        <p14:creationId xmlns:p14="http://schemas.microsoft.com/office/powerpoint/2010/main" val="1780606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76200"/>
            <a:ext cx="8153400" cy="6781800"/>
          </a:xfrm>
        </p:spPr>
        <p:txBody>
          <a:bodyPr>
            <a:noAutofit/>
          </a:bodyPr>
          <a:lstStyle/>
          <a:p>
            <a:r>
              <a:rPr lang="en-GB" sz="1800" dirty="0">
                <a:solidFill>
                  <a:schemeClr val="bg2">
                    <a:lumMod val="10000"/>
                  </a:schemeClr>
                </a:solidFill>
              </a:rPr>
              <a:t>By 1888, the World Missions Conferences gave recognition to women’s contribution to missions. Some of the global impact these women missionaries and the women missionary societies had included:</a:t>
            </a:r>
            <a:endParaRPr lang="en-US" sz="1800" dirty="0">
              <a:solidFill>
                <a:schemeClr val="bg2">
                  <a:lumMod val="10000"/>
                </a:schemeClr>
              </a:solidFill>
            </a:endParaRPr>
          </a:p>
          <a:p>
            <a:pPr lvl="0"/>
            <a:r>
              <a:rPr lang="en-GB" sz="1800" dirty="0">
                <a:solidFill>
                  <a:schemeClr val="bg2">
                    <a:lumMod val="10000"/>
                  </a:schemeClr>
                </a:solidFill>
              </a:rPr>
              <a:t>The promotion of missions and expansion of missionary force around the globe more than any of the denominational boards of their time.</a:t>
            </a:r>
            <a:endParaRPr lang="en-US" sz="1800" dirty="0">
              <a:solidFill>
                <a:schemeClr val="bg2">
                  <a:lumMod val="10000"/>
                </a:schemeClr>
              </a:solidFill>
            </a:endParaRPr>
          </a:p>
          <a:p>
            <a:pPr lvl="0"/>
            <a:r>
              <a:rPr lang="en-GB" sz="1800" dirty="0">
                <a:solidFill>
                  <a:schemeClr val="bg2">
                    <a:lumMod val="10000"/>
                  </a:schemeClr>
                </a:solidFill>
              </a:rPr>
              <a:t>Provided opportunity for women to fulfil roles hitherto denied them by denominational boards. As such, women were able to set policy, determine strategy, and administer their mission boards effectively and efficiently.</a:t>
            </a:r>
            <a:endParaRPr lang="en-US" sz="1800" dirty="0">
              <a:solidFill>
                <a:schemeClr val="bg2">
                  <a:lumMod val="10000"/>
                </a:schemeClr>
              </a:solidFill>
            </a:endParaRPr>
          </a:p>
          <a:p>
            <a:pPr lvl="0"/>
            <a:r>
              <a:rPr lang="en-GB" sz="1800" dirty="0">
                <a:solidFill>
                  <a:schemeClr val="bg2">
                    <a:lumMod val="10000"/>
                  </a:schemeClr>
                </a:solidFill>
              </a:rPr>
              <a:t>Demonstrated the incredible financial capacity women possessed for supporting and maintaining missions.</a:t>
            </a:r>
            <a:endParaRPr lang="en-US" sz="1800" dirty="0">
              <a:solidFill>
                <a:schemeClr val="bg2">
                  <a:lumMod val="10000"/>
                </a:schemeClr>
              </a:solidFill>
            </a:endParaRPr>
          </a:p>
          <a:p>
            <a:pPr lvl="0"/>
            <a:r>
              <a:rPr lang="en-GB" sz="1800" dirty="0">
                <a:solidFill>
                  <a:schemeClr val="bg2">
                    <a:lumMod val="10000"/>
                  </a:schemeClr>
                </a:solidFill>
              </a:rPr>
              <a:t>The women got full status as “missionaries”. Prior to this, some had the attitude that women are valuable in missionary work, but their position must clearly be inferior. Their roles were either to be a missionary’s wife or to be a ‘third-class’ missionary assistant. First- and second-class missionary assistants were crafts men and doctors. However women doctors qualified as second-class missionary assistants.</a:t>
            </a:r>
            <a:endParaRPr lang="en-US" sz="1800" dirty="0">
              <a:solidFill>
                <a:schemeClr val="bg2">
                  <a:lumMod val="10000"/>
                </a:schemeClr>
              </a:solidFill>
            </a:endParaRPr>
          </a:p>
          <a:p>
            <a:pPr lvl="0"/>
            <a:r>
              <a:rPr lang="en-GB" sz="1800" dirty="0">
                <a:solidFill>
                  <a:schemeClr val="bg2">
                    <a:lumMod val="10000"/>
                  </a:schemeClr>
                </a:solidFill>
              </a:rPr>
              <a:t>Women were the back bone of missions in the 20</a:t>
            </a:r>
            <a:r>
              <a:rPr lang="en-GB" sz="1800" baseline="30000" dirty="0">
                <a:solidFill>
                  <a:schemeClr val="bg2">
                    <a:lumMod val="10000"/>
                  </a:schemeClr>
                </a:solidFill>
              </a:rPr>
              <a:t>th</a:t>
            </a:r>
            <a:r>
              <a:rPr lang="en-GB" sz="1800" dirty="0">
                <a:solidFill>
                  <a:schemeClr val="bg2">
                    <a:lumMod val="10000"/>
                  </a:schemeClr>
                </a:solidFill>
              </a:rPr>
              <a:t> century. 2 out of 3 missionaries were women.</a:t>
            </a:r>
            <a:endParaRPr lang="en-US" sz="1800" dirty="0">
              <a:solidFill>
                <a:schemeClr val="bg2">
                  <a:lumMod val="10000"/>
                </a:schemeClr>
              </a:solidFill>
            </a:endParaRPr>
          </a:p>
          <a:p>
            <a:pPr lvl="0"/>
            <a:r>
              <a:rPr lang="en-GB" sz="1800" dirty="0">
                <a:solidFill>
                  <a:schemeClr val="bg2">
                    <a:lumMod val="10000"/>
                  </a:schemeClr>
                </a:solidFill>
              </a:rPr>
              <a:t>The women missionary organizations in North America collected pennies for missions and were able to send out over 200 women missionaries to China. The resulting fruit of their work is that the women they taught in China are now the leaders of the growing churches.</a:t>
            </a:r>
            <a:endParaRPr lang="en-US" sz="1800" dirty="0">
              <a:solidFill>
                <a:schemeClr val="bg2">
                  <a:lumMod val="10000"/>
                </a:schemeClr>
              </a:solidFill>
            </a:endParaRPr>
          </a:p>
          <a:p>
            <a:pPr marL="0" indent="0">
              <a:buNone/>
            </a:pPr>
            <a:endParaRPr lang="en-US" sz="1400" dirty="0">
              <a:solidFill>
                <a:schemeClr val="bg2">
                  <a:lumMod val="10000"/>
                </a:schemeClr>
              </a:solidFill>
            </a:endParaRPr>
          </a:p>
        </p:txBody>
      </p:sp>
    </p:spTree>
    <p:extLst>
      <p:ext uri="{BB962C8B-B14F-4D97-AF65-F5344CB8AC3E}">
        <p14:creationId xmlns:p14="http://schemas.microsoft.com/office/powerpoint/2010/main" val="1426374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81000"/>
            <a:ext cx="8153400" cy="6096000"/>
          </a:xfrm>
        </p:spPr>
        <p:txBody>
          <a:bodyPr>
            <a:normAutofit fontScale="92500" lnSpcReduction="10000"/>
          </a:bodyPr>
          <a:lstStyle/>
          <a:p>
            <a:r>
              <a:rPr lang="en-GB" dirty="0"/>
              <a:t> </a:t>
            </a:r>
            <a:r>
              <a:rPr lang="en-GB" dirty="0">
                <a:solidFill>
                  <a:schemeClr val="bg2">
                    <a:lumMod val="10000"/>
                  </a:schemeClr>
                </a:solidFill>
              </a:rPr>
              <a:t>James Hudson Taylor (1832-1905), founder of the China Inland Mission believed that women could work as pioneer evangelists and regularly sent women to do pioneer missionary work and open new stations. His was virtually a lone voice in that era that challenged the Victorian notions of womanhood. </a:t>
            </a:r>
          </a:p>
          <a:p>
            <a:r>
              <a:rPr lang="en-GB" dirty="0">
                <a:solidFill>
                  <a:schemeClr val="bg2">
                    <a:lumMod val="10000"/>
                  </a:schemeClr>
                </a:solidFill>
              </a:rPr>
              <a:t>He wrote to missionary candidates ‘Unless you intend your wife to be a true missionary, </a:t>
            </a:r>
            <a:r>
              <a:rPr lang="en-GB" i="1" dirty="0">
                <a:solidFill>
                  <a:schemeClr val="bg2">
                    <a:lumMod val="10000"/>
                  </a:schemeClr>
                </a:solidFill>
              </a:rPr>
              <a:t>not merely a wife</a:t>
            </a:r>
            <a:r>
              <a:rPr lang="en-GB" dirty="0">
                <a:solidFill>
                  <a:schemeClr val="bg2">
                    <a:lumMod val="10000"/>
                  </a:schemeClr>
                </a:solidFill>
              </a:rPr>
              <a:t>, </a:t>
            </a:r>
            <a:r>
              <a:rPr lang="en-GB" i="1" dirty="0">
                <a:solidFill>
                  <a:schemeClr val="bg2">
                    <a:lumMod val="10000"/>
                  </a:schemeClr>
                </a:solidFill>
              </a:rPr>
              <a:t>home-maker and friend,</a:t>
            </a:r>
            <a:r>
              <a:rPr lang="en-GB" dirty="0">
                <a:solidFill>
                  <a:schemeClr val="bg2">
                    <a:lumMod val="10000"/>
                  </a:schemeClr>
                </a:solidFill>
              </a:rPr>
              <a:t> do not join us.’ </a:t>
            </a:r>
          </a:p>
          <a:p>
            <a:r>
              <a:rPr lang="en-GB" dirty="0">
                <a:solidFill>
                  <a:schemeClr val="bg2">
                    <a:lumMod val="10000"/>
                  </a:schemeClr>
                </a:solidFill>
              </a:rPr>
              <a:t>The prospect of greater challenge and more opportunity for freedom made them most attractive to young independent women. China Inland Mission at a time had </a:t>
            </a:r>
            <a:r>
              <a:rPr lang="en-GB" i="1" dirty="0">
                <a:solidFill>
                  <a:schemeClr val="bg2">
                    <a:lumMod val="10000"/>
                  </a:schemeClr>
                </a:solidFill>
              </a:rPr>
              <a:t>“358 men, 290 single women, 231 married and 21 widowed”.</a:t>
            </a:r>
            <a:r>
              <a:rPr lang="en-ZA" dirty="0"/>
              <a:t> </a:t>
            </a:r>
            <a:r>
              <a:rPr lang="en-US" dirty="0"/>
              <a:t>(Excerpts from </a:t>
            </a:r>
            <a:r>
              <a:rPr lang="en-GB" dirty="0" err="1"/>
              <a:t>N.Tukura</a:t>
            </a:r>
            <a:r>
              <a:rPr lang="en-GB" dirty="0"/>
              <a:t>, ‘The Role of African Women in Missions’, in P. </a:t>
            </a:r>
            <a:r>
              <a:rPr lang="en-GB" dirty="0" err="1"/>
              <a:t>Vumisa</a:t>
            </a:r>
            <a:r>
              <a:rPr lang="en-GB" dirty="0"/>
              <a:t> (</a:t>
            </a:r>
            <a:r>
              <a:rPr lang="en-GB" dirty="0" err="1"/>
              <a:t>ed</a:t>
            </a:r>
            <a:r>
              <a:rPr lang="en-GB" dirty="0"/>
              <a:t>), </a:t>
            </a:r>
            <a:r>
              <a:rPr lang="en-GB" i="1" dirty="0"/>
              <a:t>Evangelical Christian Missions: An Africa Perspective, </a:t>
            </a:r>
            <a:endParaRPr lang="en-US" dirty="0"/>
          </a:p>
          <a:p>
            <a:endParaRPr lang="en-US" dirty="0"/>
          </a:p>
          <a:p>
            <a:endParaRPr lang="en-US" dirty="0">
              <a:solidFill>
                <a:schemeClr val="bg2">
                  <a:lumMod val="10000"/>
                </a:schemeClr>
              </a:solidFill>
            </a:endParaRPr>
          </a:p>
        </p:txBody>
      </p:sp>
    </p:spTree>
    <p:extLst>
      <p:ext uri="{BB962C8B-B14F-4D97-AF65-F5344CB8AC3E}">
        <p14:creationId xmlns:p14="http://schemas.microsoft.com/office/powerpoint/2010/main" val="3391520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b="1" dirty="0"/>
              <a:t>Stories of African Women Missionaries</a:t>
            </a:r>
            <a:endParaRPr lang="en-US" dirty="0"/>
          </a:p>
          <a:p>
            <a:r>
              <a:rPr lang="en-US" b="1" dirty="0"/>
              <a:t>Modern day Mary Slessor – the story of The Blessing (Unreached </a:t>
            </a:r>
            <a:r>
              <a:rPr lang="en-US" b="1"/>
              <a:t>Children’s Home)</a:t>
            </a:r>
            <a:endParaRPr lang="en-US" b="1" dirty="0"/>
          </a:p>
          <a:p>
            <a:r>
              <a:rPr lang="en-US" b="1" dirty="0"/>
              <a:t>CAPRO Women in Missions</a:t>
            </a:r>
          </a:p>
          <a:p>
            <a:r>
              <a:rPr lang="en-GB" dirty="0"/>
              <a:t>Their vision is </a:t>
            </a:r>
            <a:r>
              <a:rPr lang="en-GB" i="1" dirty="0"/>
              <a:t>“To Soften The Harvest with our Tears”</a:t>
            </a:r>
            <a:endParaRPr lang="en-GB" dirty="0"/>
          </a:p>
          <a:p>
            <a:r>
              <a:rPr lang="en-GB" dirty="0"/>
              <a:t>With a membership of about 60-65 women, these women have since 2002 when the group started visited about 16 mission fields within Nigeria and 7 in other African countries.  They visit 2 local fields and 1 international field each year. They engage in projects on these fields such as water projects and provide supplies for the missionaries. Each project is executed by faith and complete dependence on God.</a:t>
            </a:r>
            <a:endParaRPr lang="en-US" b="1" dirty="0"/>
          </a:p>
        </p:txBody>
      </p:sp>
    </p:spTree>
    <p:extLst>
      <p:ext uri="{BB962C8B-B14F-4D97-AF65-F5344CB8AC3E}">
        <p14:creationId xmlns:p14="http://schemas.microsoft.com/office/powerpoint/2010/main" val="2821424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rmal">
  <a:themeElements>
    <a:clrScheme name="Thermal">
      <a:dk1>
        <a:srgbClr val="4D5B6B"/>
      </a:dk1>
      <a:lt1>
        <a:srgbClr val="FFFFFF"/>
      </a:lt1>
      <a:dk2>
        <a:srgbClr val="675D59"/>
      </a:dk2>
      <a:lt2>
        <a:srgbClr val="E8DED8"/>
      </a:lt2>
      <a:accent1>
        <a:srgbClr val="FF7605"/>
      </a:accent1>
      <a:accent2>
        <a:srgbClr val="7F7F7F"/>
      </a:accent2>
      <a:accent3>
        <a:srgbClr val="7F5185"/>
      </a:accent3>
      <a:accent4>
        <a:srgbClr val="89AAD3"/>
      </a:accent4>
      <a:accent5>
        <a:srgbClr val="8F5B4B"/>
      </a:accent5>
      <a:accent6>
        <a:srgbClr val="C84340"/>
      </a:accent6>
      <a:hlink>
        <a:srgbClr val="89AAD3"/>
      </a:hlink>
      <a:folHlink>
        <a:srgbClr val="795185"/>
      </a:folHlink>
    </a:clrScheme>
    <a:fontScheme name="Thermal">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erm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3175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63500" dist="38100" dir="8100000" rotWithShape="0">
              <a:srgbClr val="000000">
                <a:alpha val="45000"/>
              </a:srgbClr>
            </a:outerShdw>
          </a:effectLst>
        </a:effectStyle>
        <a:effectStyle>
          <a:effectLst>
            <a:outerShdw blurRad="101600" dist="63500" dir="8100000" rotWithShape="0">
              <a:srgbClr val="000000">
                <a:alpha val="40000"/>
              </a:srgbClr>
            </a:outerShdw>
          </a:effectLst>
          <a:scene3d>
            <a:camera prst="orthographicFront">
              <a:rot lat="0" lon="0" rev="0"/>
            </a:camera>
            <a:lightRig rig="threePt" dir="t">
              <a:rot lat="0" lon="0" rev="3000000"/>
            </a:lightRig>
          </a:scene3d>
          <a:sp3d>
            <a:bevelT h="19050"/>
          </a:sp3d>
        </a:effectStyle>
      </a:effectStyleLst>
      <a:bgFillStyleLst>
        <a:solidFill>
          <a:schemeClr val="phClr"/>
        </a:solidFill>
        <a:gradFill rotWithShape="1">
          <a:gsLst>
            <a:gs pos="0">
              <a:schemeClr val="phClr">
                <a:tint val="100000"/>
                <a:lumMod val="125000"/>
              </a:schemeClr>
            </a:gs>
            <a:gs pos="55000">
              <a:schemeClr val="phClr">
                <a:shade val="100000"/>
                <a:satMod val="100000"/>
                <a:lumMod val="100000"/>
              </a:schemeClr>
            </a:gs>
            <a:gs pos="100000">
              <a:schemeClr val="phClr">
                <a:shade val="90000"/>
                <a:satMod val="300000"/>
                <a:lumMod val="95000"/>
              </a:schemeClr>
            </a:gs>
          </a:gsLst>
          <a:lin ang="5400000" scaled="0"/>
        </a:gradFill>
        <a:blipFill>
          <a:blip xmlns:r="http://schemas.openxmlformats.org/officeDocument/2006/relationships" r:embed="rId1">
            <a:duotone>
              <a:schemeClr val="phClr">
                <a:shade val="80000"/>
              </a:schemeClr>
              <a:schemeClr val="phClr">
                <a:tint val="98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TC101859868[[fn=Thermal]]</Template>
  <TotalTime>116</TotalTime>
  <Words>743</Words>
  <Application>Microsoft Office PowerPoint</Application>
  <PresentationFormat>On-screen Show (4:3)</PresentationFormat>
  <Paragraphs>27</Paragraphs>
  <Slides>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Thermal</vt:lpstr>
      <vt:lpstr>Women as Indispensible Members of the Harvest Force</vt:lpstr>
      <vt:lpstr>Protestant Missions and Women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Roles of African Women in Missions</dc:title>
  <dc:creator>Nosa</dc:creator>
  <cp:lastModifiedBy>Nosa Tukura</cp:lastModifiedBy>
  <cp:revision>10</cp:revision>
  <dcterms:created xsi:type="dcterms:W3CDTF">2013-04-27T21:07:51Z</dcterms:created>
  <dcterms:modified xsi:type="dcterms:W3CDTF">2016-03-09T05:12:20Z</dcterms:modified>
</cp:coreProperties>
</file>