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5"/>
  </p:notes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47" d="100"/>
          <a:sy n="47" d="100"/>
        </p:scale>
        <p:origin x="600" y="48"/>
      </p:cViewPr>
      <p:guideLst/>
    </p:cSldViewPr>
  </p:slideViewPr>
  <p:notesTextViewPr>
    <p:cViewPr>
      <p:scale>
        <a:sx n="1" d="1"/>
        <a:sy n="1" d="1"/>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c:style val="2"/>
  <c:chart>
    <c:autoTitleDeleted val="1"/>
    <c:plotArea>
      <c:layout>
        <c:manualLayout>
          <c:layoutTarget val="inner"/>
          <c:xMode val="edge"/>
          <c:yMode val="edge"/>
          <c:x val="9.8806447643656897E-2"/>
          <c:y val="4.2501447596988998E-2"/>
          <c:w val="0.80829334317706403"/>
          <c:h val="0.68396062536189906"/>
        </c:manualLayout>
      </c:layout>
      <c:barChart>
        <c:barDir val="bar"/>
        <c:grouping val="clustered"/>
        <c:varyColors val="0"/>
        <c:ser>
          <c:idx val="0"/>
          <c:order val="0"/>
          <c:tx>
            <c:strRef>
              <c:f>label 0</c:f>
              <c:strCache>
                <c:ptCount val="1"/>
                <c:pt idx="0">
                  <c:v>Female 2035</c:v>
                </c:pt>
              </c:strCache>
            </c:strRef>
          </c:tx>
          <c:spPr>
            <a:solidFill>
              <a:srgbClr val="C00000"/>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0</c:f>
              <c:numCache>
                <c:formatCode>General</c:formatCode>
                <c:ptCount val="17"/>
                <c:pt idx="0">
                  <c:v>95.440700000000007</c:v>
                </c:pt>
                <c:pt idx="1">
                  <c:v>88.555899999999994</c:v>
                </c:pt>
                <c:pt idx="2">
                  <c:v>82.555400000000006</c:v>
                </c:pt>
                <c:pt idx="3">
                  <c:v>76.629499999999993</c:v>
                </c:pt>
                <c:pt idx="4">
                  <c:v>69.411699999999996</c:v>
                </c:pt>
                <c:pt idx="5">
                  <c:v>61.639000000000003</c:v>
                </c:pt>
                <c:pt idx="6">
                  <c:v>54.146500000000003</c:v>
                </c:pt>
                <c:pt idx="7">
                  <c:v>46.296500000000002</c:v>
                </c:pt>
                <c:pt idx="8">
                  <c:v>39.416600000000003</c:v>
                </c:pt>
                <c:pt idx="9">
                  <c:v>33.234900000000003</c:v>
                </c:pt>
                <c:pt idx="10">
                  <c:v>27.022500000000001</c:v>
                </c:pt>
                <c:pt idx="11">
                  <c:v>21.398199999999999</c:v>
                </c:pt>
                <c:pt idx="12">
                  <c:v>16.3004</c:v>
                </c:pt>
                <c:pt idx="13">
                  <c:v>12.290800000000001</c:v>
                </c:pt>
                <c:pt idx="14">
                  <c:v>9.1166499999999999</c:v>
                </c:pt>
                <c:pt idx="15">
                  <c:v>6.10107</c:v>
                </c:pt>
                <c:pt idx="16">
                  <c:v>5.0808600000000004</c:v>
                </c:pt>
              </c:numCache>
            </c:numRef>
          </c:val>
        </c:ser>
        <c:ser>
          <c:idx val="1"/>
          <c:order val="1"/>
          <c:tx>
            <c:strRef>
              <c:f>label 1</c:f>
              <c:strCache>
                <c:ptCount val="1"/>
                <c:pt idx="0">
                  <c:v>Male 2035</c:v>
                </c:pt>
              </c:strCache>
            </c:strRef>
          </c:tx>
          <c:spPr>
            <a:solidFill>
              <a:srgbClr val="254061"/>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1</c:f>
              <c:numCache>
                <c:formatCode>General</c:formatCode>
                <c:ptCount val="17"/>
                <c:pt idx="0">
                  <c:v>-98.129000000000005</c:v>
                </c:pt>
                <c:pt idx="1">
                  <c:v>-90.639300000000006</c:v>
                </c:pt>
                <c:pt idx="2">
                  <c:v>-84.302599999999998</c:v>
                </c:pt>
                <c:pt idx="3">
                  <c:v>-77.996399999999994</c:v>
                </c:pt>
                <c:pt idx="4">
                  <c:v>-70.271100000000004</c:v>
                </c:pt>
                <c:pt idx="5">
                  <c:v>-62.1875</c:v>
                </c:pt>
                <c:pt idx="6">
                  <c:v>-54.531100000000002</c:v>
                </c:pt>
                <c:pt idx="7">
                  <c:v>-46.476999999999997</c:v>
                </c:pt>
                <c:pt idx="8">
                  <c:v>-39.511699999999998</c:v>
                </c:pt>
                <c:pt idx="9">
                  <c:v>-33.354500000000002</c:v>
                </c:pt>
                <c:pt idx="10">
                  <c:v>-27.093900000000001</c:v>
                </c:pt>
                <c:pt idx="11">
                  <c:v>-21.328600000000002</c:v>
                </c:pt>
                <c:pt idx="12">
                  <c:v>-15.832100000000001</c:v>
                </c:pt>
                <c:pt idx="13">
                  <c:v>-11.1995</c:v>
                </c:pt>
                <c:pt idx="14">
                  <c:v>-7.6592799999999999</c:v>
                </c:pt>
                <c:pt idx="15">
                  <c:v>-4.6533300000000004</c:v>
                </c:pt>
                <c:pt idx="16">
                  <c:v>-3.3960400000000002</c:v>
                </c:pt>
              </c:numCache>
            </c:numRef>
          </c:val>
        </c:ser>
        <c:ser>
          <c:idx val="2"/>
          <c:order val="2"/>
          <c:tx>
            <c:strRef>
              <c:f>label 2</c:f>
              <c:strCache>
                <c:ptCount val="1"/>
                <c:pt idx="0">
                  <c:v>Female 2015</c:v>
                </c:pt>
              </c:strCache>
            </c:strRef>
          </c:tx>
          <c:spPr>
            <a:solidFill>
              <a:srgbClr val="D99694">
                <a:alpha val="75000"/>
              </a:srgbClr>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2</c:f>
              <c:numCache>
                <c:formatCode>General</c:formatCode>
                <c:ptCount val="17"/>
                <c:pt idx="0">
                  <c:v>74.414500000000004</c:v>
                </c:pt>
                <c:pt idx="1">
                  <c:v>65.316100000000006</c:v>
                </c:pt>
                <c:pt idx="2">
                  <c:v>58.225200000000001</c:v>
                </c:pt>
                <c:pt idx="3">
                  <c:v>51.033700000000003</c:v>
                </c:pt>
                <c:pt idx="4">
                  <c:v>44.750900000000001</c:v>
                </c:pt>
                <c:pt idx="5">
                  <c:v>38.913899999999998</c:v>
                </c:pt>
                <c:pt idx="6">
                  <c:v>32.517099999999999</c:v>
                </c:pt>
                <c:pt idx="7">
                  <c:v>26.362500000000001</c:v>
                </c:pt>
                <c:pt idx="8">
                  <c:v>20.740400000000001</c:v>
                </c:pt>
                <c:pt idx="9">
                  <c:v>16.627199999999998</c:v>
                </c:pt>
                <c:pt idx="10">
                  <c:v>13.9359</c:v>
                </c:pt>
                <c:pt idx="11">
                  <c:v>11.7263</c:v>
                </c:pt>
                <c:pt idx="12">
                  <c:v>9.5223399999999998</c:v>
                </c:pt>
                <c:pt idx="13">
                  <c:v>7.2241900000000001</c:v>
                </c:pt>
                <c:pt idx="14">
                  <c:v>5.0731799999999998</c:v>
                </c:pt>
                <c:pt idx="15">
                  <c:v>3.0950299999999999</c:v>
                </c:pt>
                <c:pt idx="16">
                  <c:v>2.2733500000000002</c:v>
                </c:pt>
              </c:numCache>
            </c:numRef>
          </c:val>
        </c:ser>
        <c:ser>
          <c:idx val="3"/>
          <c:order val="3"/>
          <c:tx>
            <c:strRef>
              <c:f>label 3</c:f>
              <c:strCache>
                <c:ptCount val="1"/>
                <c:pt idx="0">
                  <c:v>Male 2015</c:v>
                </c:pt>
              </c:strCache>
            </c:strRef>
          </c:tx>
          <c:spPr>
            <a:solidFill>
              <a:srgbClr val="8EB4E3">
                <a:alpha val="75000"/>
              </a:srgbClr>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3</c:f>
              <c:numCache>
                <c:formatCode>General</c:formatCode>
                <c:ptCount val="17"/>
                <c:pt idx="0">
                  <c:v>-76.348500000000001</c:v>
                </c:pt>
                <c:pt idx="1">
                  <c:v>-66.736199999999997</c:v>
                </c:pt>
                <c:pt idx="2">
                  <c:v>-59.372900000000001</c:v>
                </c:pt>
                <c:pt idx="3">
                  <c:v>-51.776200000000003</c:v>
                </c:pt>
                <c:pt idx="4">
                  <c:v>-45.0747</c:v>
                </c:pt>
                <c:pt idx="5">
                  <c:v>-39.145800000000001</c:v>
                </c:pt>
                <c:pt idx="6">
                  <c:v>-32.9345</c:v>
                </c:pt>
                <c:pt idx="7">
                  <c:v>-27.022099999999998</c:v>
                </c:pt>
                <c:pt idx="8">
                  <c:v>-21.267199999999999</c:v>
                </c:pt>
                <c:pt idx="9">
                  <c:v>-16.532299999999999</c:v>
                </c:pt>
                <c:pt idx="10">
                  <c:v>-13.244300000000001</c:v>
                </c:pt>
                <c:pt idx="11">
                  <c:v>-10.566000000000001</c:v>
                </c:pt>
                <c:pt idx="12">
                  <c:v>-8.2636900000000004</c:v>
                </c:pt>
                <c:pt idx="13">
                  <c:v>-6.16195</c:v>
                </c:pt>
                <c:pt idx="14">
                  <c:v>-4.1778199999999996</c:v>
                </c:pt>
                <c:pt idx="15">
                  <c:v>-2.4096600000000001</c:v>
                </c:pt>
                <c:pt idx="16">
                  <c:v>-1.57178</c:v>
                </c:pt>
              </c:numCache>
            </c:numRef>
          </c:val>
        </c:ser>
        <c:dLbls>
          <c:showLegendKey val="0"/>
          <c:showVal val="0"/>
          <c:showCatName val="0"/>
          <c:showSerName val="0"/>
          <c:showPercent val="0"/>
          <c:showBubbleSize val="0"/>
        </c:dLbls>
        <c:gapWidth val="0"/>
        <c:overlap val="100"/>
        <c:axId val="74241728"/>
        <c:axId val="74242288"/>
      </c:barChart>
      <c:catAx>
        <c:axId val="74241728"/>
        <c:scaling>
          <c:orientation val="minMax"/>
        </c:scaling>
        <c:delete val="0"/>
        <c:axPos val="l"/>
        <c:numFmt formatCode="General" sourceLinked="1"/>
        <c:majorTickMark val="out"/>
        <c:minorTickMark val="none"/>
        <c:tickLblPos val="low"/>
        <c:spPr>
          <a:ln w="9360">
            <a:solidFill>
              <a:srgbClr val="878787"/>
            </a:solidFill>
            <a:round/>
          </a:ln>
        </c:spPr>
        <c:txPr>
          <a:bodyPr/>
          <a:lstStyle/>
          <a:p>
            <a:pPr>
              <a:defRPr sz="1100" b="0" strike="noStrike" spc="-1">
                <a:solidFill>
                  <a:srgbClr val="000000"/>
                </a:solidFill>
                <a:uFill>
                  <a:solidFill>
                    <a:srgbClr val="FFFFFF"/>
                  </a:solidFill>
                </a:uFill>
                <a:latin typeface="Calibri"/>
                <a:ea typeface="DejaVu Sans"/>
              </a:defRPr>
            </a:pPr>
            <a:endParaRPr lang="en-US"/>
          </a:p>
        </c:txPr>
        <c:crossAx val="74242288"/>
        <c:crosses val="autoZero"/>
        <c:auto val="1"/>
        <c:lblAlgn val="ctr"/>
        <c:lblOffset val="100"/>
        <c:noMultiLvlLbl val="1"/>
      </c:catAx>
      <c:valAx>
        <c:axId val="74242288"/>
        <c:scaling>
          <c:orientation val="minMax"/>
          <c:max val="100"/>
          <c:min val="-100"/>
        </c:scaling>
        <c:delete val="0"/>
        <c:axPos val="b"/>
        <c:title>
          <c:tx>
            <c:rich>
              <a:bodyPr rot="0"/>
              <a:lstStyle/>
              <a:p>
                <a:pPr>
                  <a:defRPr sz="1100" b="1" strike="noStrike" spc="-1">
                    <a:solidFill>
                      <a:srgbClr val="000000"/>
                    </a:solidFill>
                    <a:uFill>
                      <a:solidFill>
                        <a:srgbClr val="FFFFFF"/>
                      </a:solidFill>
                    </a:uFill>
                    <a:latin typeface="Calibri"/>
                    <a:ea typeface="DejaVu Sans"/>
                  </a:defRPr>
                </a:pPr>
                <a:r>
                  <a:rPr sz="1100" b="1" strike="noStrike" spc="-1">
                    <a:solidFill>
                      <a:srgbClr val="000000"/>
                    </a:solidFill>
                    <a:uFill>
                      <a:solidFill>
                        <a:srgbClr val="FFFFFF"/>
                      </a:solidFill>
                    </a:uFill>
                    <a:latin typeface="Calibri"/>
                    <a:ea typeface="DejaVu Sans"/>
                  </a:rPr>
                  <a:t>Population in millions</a:t>
                </a:r>
              </a:p>
            </c:rich>
          </c:tx>
          <c:overlay val="0"/>
        </c:title>
        <c:numFmt formatCode="General" sourceLinked="0"/>
        <c:majorTickMark val="out"/>
        <c:minorTickMark val="none"/>
        <c:tickLblPos val="nextTo"/>
        <c:spPr>
          <a:ln w="9360">
            <a:solidFill>
              <a:srgbClr val="878787"/>
            </a:solidFill>
            <a:round/>
          </a:ln>
        </c:spPr>
        <c:txPr>
          <a:bodyPr/>
          <a:lstStyle/>
          <a:p>
            <a:pPr>
              <a:defRPr sz="1100" b="0" strike="noStrike" spc="-1">
                <a:solidFill>
                  <a:srgbClr val="000000"/>
                </a:solidFill>
                <a:uFill>
                  <a:solidFill>
                    <a:srgbClr val="FFFFFF"/>
                  </a:solidFill>
                </a:uFill>
                <a:latin typeface="Calibri"/>
                <a:ea typeface="DejaVu Sans"/>
              </a:defRPr>
            </a:pPr>
            <a:endParaRPr lang="en-US"/>
          </a:p>
        </c:txPr>
        <c:crossAx val="74241728"/>
        <c:crosses val="autoZero"/>
        <c:crossBetween val="midCat"/>
        <c:majorUnit val="20"/>
      </c:valAx>
      <c:spPr>
        <a:solidFill>
          <a:srgbClr val="FFFFFF"/>
        </a:solidFill>
        <a:ln>
          <a:noFill/>
        </a:ln>
      </c:spPr>
    </c:plotArea>
    <c:legend>
      <c:legendPos val="r"/>
      <c:layout>
        <c:manualLayout>
          <c:xMode val="edge"/>
          <c:yMode val="edge"/>
          <c:x val="0.121447028423773"/>
          <c:y val="0.74221192819918902"/>
        </c:manualLayout>
      </c:layout>
      <c:overlay val="0"/>
      <c:spPr>
        <a:noFill/>
        <a:ln>
          <a:noFill/>
        </a:ln>
      </c:spPr>
    </c:legend>
    <c:plotVisOnly val="1"/>
    <c:dispBlanksAs val="gap"/>
    <c:showDLblsOverMax val="1"/>
  </c:chart>
  <c:spPr>
    <a:noFill/>
    <a:ln>
      <a:noFill/>
    </a:ln>
  </c:spPr>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c:style val="2"/>
  <c:chart>
    <c:autoTitleDeleted val="1"/>
    <c:plotArea>
      <c:layout>
        <c:manualLayout>
          <c:layoutTarget val="inner"/>
          <c:xMode val="edge"/>
          <c:yMode val="edge"/>
          <c:x val="9.8806447643656897E-2"/>
          <c:y val="4.2501447596988998E-2"/>
          <c:w val="0.80829334317706403"/>
          <c:h val="0.68396062536189906"/>
        </c:manualLayout>
      </c:layout>
      <c:barChart>
        <c:barDir val="bar"/>
        <c:grouping val="clustered"/>
        <c:varyColors val="0"/>
        <c:ser>
          <c:idx val="0"/>
          <c:order val="0"/>
          <c:tx>
            <c:strRef>
              <c:f>label 0</c:f>
              <c:strCache>
                <c:ptCount val="1"/>
                <c:pt idx="0">
                  <c:v>Female 2035</c:v>
                </c:pt>
              </c:strCache>
            </c:strRef>
          </c:tx>
          <c:spPr>
            <a:solidFill>
              <a:srgbClr val="C00000"/>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0</c:f>
              <c:numCache>
                <c:formatCode>General</c:formatCode>
                <c:ptCount val="17"/>
                <c:pt idx="0">
                  <c:v>77.005799999999994</c:v>
                </c:pt>
                <c:pt idx="1">
                  <c:v>78.552700000000002</c:v>
                </c:pt>
                <c:pt idx="2">
                  <c:v>80.435500000000005</c:v>
                </c:pt>
                <c:pt idx="3">
                  <c:v>81.715199999999996</c:v>
                </c:pt>
                <c:pt idx="4">
                  <c:v>81.8429</c:v>
                </c:pt>
                <c:pt idx="5">
                  <c:v>80.862200000000001</c:v>
                </c:pt>
                <c:pt idx="6">
                  <c:v>78.697999999999993</c:v>
                </c:pt>
                <c:pt idx="7">
                  <c:v>77.758899999999997</c:v>
                </c:pt>
                <c:pt idx="8">
                  <c:v>75.043499999999995</c:v>
                </c:pt>
                <c:pt idx="9">
                  <c:v>70.469099999999997</c:v>
                </c:pt>
                <c:pt idx="10">
                  <c:v>63.387500000000003</c:v>
                </c:pt>
                <c:pt idx="11">
                  <c:v>55.209800000000001</c:v>
                </c:pt>
                <c:pt idx="12">
                  <c:v>45.6068</c:v>
                </c:pt>
                <c:pt idx="13">
                  <c:v>37.426099999999998</c:v>
                </c:pt>
                <c:pt idx="14">
                  <c:v>28.228300000000001</c:v>
                </c:pt>
                <c:pt idx="15">
                  <c:v>19.120999999999999</c:v>
                </c:pt>
                <c:pt idx="16">
                  <c:v>17.425000000000001</c:v>
                </c:pt>
              </c:numCache>
            </c:numRef>
          </c:val>
        </c:ser>
        <c:ser>
          <c:idx val="1"/>
          <c:order val="1"/>
          <c:tx>
            <c:strRef>
              <c:f>label 1</c:f>
              <c:strCache>
                <c:ptCount val="1"/>
                <c:pt idx="0">
                  <c:v>Male 2035</c:v>
                </c:pt>
              </c:strCache>
            </c:strRef>
          </c:tx>
          <c:spPr>
            <a:solidFill>
              <a:srgbClr val="254061"/>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1</c:f>
              <c:numCache>
                <c:formatCode>General</c:formatCode>
                <c:ptCount val="17"/>
                <c:pt idx="0">
                  <c:v>-82.605099999999993</c:v>
                </c:pt>
                <c:pt idx="1">
                  <c:v>-84.328900000000004</c:v>
                </c:pt>
                <c:pt idx="2">
                  <c:v>-86.370500000000007</c:v>
                </c:pt>
                <c:pt idx="3">
                  <c:v>-87.811999999999998</c:v>
                </c:pt>
                <c:pt idx="4">
                  <c:v>-87.994600000000105</c:v>
                </c:pt>
                <c:pt idx="5">
                  <c:v>-86.903700000000001</c:v>
                </c:pt>
                <c:pt idx="6">
                  <c:v>-84.398099999999999</c:v>
                </c:pt>
                <c:pt idx="7">
                  <c:v>-83.160399999999996</c:v>
                </c:pt>
                <c:pt idx="8">
                  <c:v>-79.793400000000005</c:v>
                </c:pt>
                <c:pt idx="9">
                  <c:v>-73.577799999999996</c:v>
                </c:pt>
                <c:pt idx="10">
                  <c:v>-65.048400000000001</c:v>
                </c:pt>
                <c:pt idx="11">
                  <c:v>-55.283000000000001</c:v>
                </c:pt>
                <c:pt idx="12">
                  <c:v>-44.332799999999999</c:v>
                </c:pt>
                <c:pt idx="13">
                  <c:v>-34.97</c:v>
                </c:pt>
                <c:pt idx="14">
                  <c:v>-25.0167</c:v>
                </c:pt>
                <c:pt idx="15">
                  <c:v>-15.943099999999999</c:v>
                </c:pt>
                <c:pt idx="16">
                  <c:v>-12.989100000000001</c:v>
                </c:pt>
              </c:numCache>
            </c:numRef>
          </c:val>
        </c:ser>
        <c:ser>
          <c:idx val="2"/>
          <c:order val="2"/>
          <c:tx>
            <c:strRef>
              <c:f>label 2</c:f>
              <c:strCache>
                <c:ptCount val="1"/>
                <c:pt idx="0">
                  <c:v>Female 2015</c:v>
                </c:pt>
              </c:strCache>
            </c:strRef>
          </c:tx>
          <c:spPr>
            <a:solidFill>
              <a:srgbClr val="D99694">
                <a:alpha val="75000"/>
              </a:srgbClr>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2</c:f>
              <c:numCache>
                <c:formatCode>General</c:formatCode>
                <c:ptCount val="17"/>
                <c:pt idx="0">
                  <c:v>84.518500000000003</c:v>
                </c:pt>
                <c:pt idx="1">
                  <c:v>82.996300000000005</c:v>
                </c:pt>
                <c:pt idx="2">
                  <c:v>81.089200000000005</c:v>
                </c:pt>
                <c:pt idx="3">
                  <c:v>80.446299999999994</c:v>
                </c:pt>
                <c:pt idx="4">
                  <c:v>77.877499999999998</c:v>
                </c:pt>
                <c:pt idx="5">
                  <c:v>73.537800000000004</c:v>
                </c:pt>
                <c:pt idx="6">
                  <c:v>66.918000000000006</c:v>
                </c:pt>
                <c:pt idx="7">
                  <c:v>59.656700000000001</c:v>
                </c:pt>
                <c:pt idx="8">
                  <c:v>51.562899999999999</c:v>
                </c:pt>
                <c:pt idx="9">
                  <c:v>45.704300000000003</c:v>
                </c:pt>
                <c:pt idx="10">
                  <c:v>39.296199999999999</c:v>
                </c:pt>
                <c:pt idx="11">
                  <c:v>32.902099999999997</c:v>
                </c:pt>
                <c:pt idx="12">
                  <c:v>26.4727999999999</c:v>
                </c:pt>
                <c:pt idx="13">
                  <c:v>18.5337</c:v>
                </c:pt>
                <c:pt idx="14">
                  <c:v>13.356199999999999</c:v>
                </c:pt>
                <c:pt idx="15">
                  <c:v>8.9036300000000104</c:v>
                </c:pt>
                <c:pt idx="16">
                  <c:v>7.2671199999999896</c:v>
                </c:pt>
              </c:numCache>
            </c:numRef>
          </c:val>
        </c:ser>
        <c:ser>
          <c:idx val="3"/>
          <c:order val="3"/>
          <c:tx>
            <c:strRef>
              <c:f>label 3</c:f>
              <c:strCache>
                <c:ptCount val="1"/>
                <c:pt idx="0">
                  <c:v>Male 2015</c:v>
                </c:pt>
              </c:strCache>
            </c:strRef>
          </c:tx>
          <c:spPr>
            <a:solidFill>
              <a:srgbClr val="8EB4E3">
                <a:alpha val="75000"/>
              </a:srgbClr>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3</c:f>
              <c:numCache>
                <c:formatCode>General</c:formatCode>
                <c:ptCount val="17"/>
                <c:pt idx="0">
                  <c:v>-90.799000000000007</c:v>
                </c:pt>
                <c:pt idx="1">
                  <c:v>-89.478499999999997</c:v>
                </c:pt>
                <c:pt idx="2">
                  <c:v>-87.520799999999994</c:v>
                </c:pt>
                <c:pt idx="3">
                  <c:v>-86.997200000000205</c:v>
                </c:pt>
                <c:pt idx="4">
                  <c:v>-84.275700000000001</c:v>
                </c:pt>
                <c:pt idx="5">
                  <c:v>-78.709900000000005</c:v>
                </c:pt>
                <c:pt idx="6">
                  <c:v>-71.156399999999906</c:v>
                </c:pt>
                <c:pt idx="7">
                  <c:v>-62.935899999999997</c:v>
                </c:pt>
                <c:pt idx="8">
                  <c:v>-54.111499999999999</c:v>
                </c:pt>
                <c:pt idx="9">
                  <c:v>-47.753</c:v>
                </c:pt>
                <c:pt idx="10">
                  <c:v>-40.645499999999998</c:v>
                </c:pt>
                <c:pt idx="11">
                  <c:v>-33.703299999999999</c:v>
                </c:pt>
                <c:pt idx="12">
                  <c:v>-26.434699999999999</c:v>
                </c:pt>
                <c:pt idx="13">
                  <c:v>-17.363900000000001</c:v>
                </c:pt>
                <c:pt idx="14">
                  <c:v>-11.901199999999999</c:v>
                </c:pt>
                <c:pt idx="15">
                  <c:v>-7.5099900000000002</c:v>
                </c:pt>
                <c:pt idx="16">
                  <c:v>-5.9953900000000004</c:v>
                </c:pt>
              </c:numCache>
            </c:numRef>
          </c:val>
        </c:ser>
        <c:dLbls>
          <c:showLegendKey val="0"/>
          <c:showVal val="0"/>
          <c:showCatName val="0"/>
          <c:showSerName val="0"/>
          <c:showPercent val="0"/>
          <c:showBubbleSize val="0"/>
        </c:dLbls>
        <c:gapWidth val="0"/>
        <c:overlap val="100"/>
        <c:axId val="74246208"/>
        <c:axId val="74246768"/>
      </c:barChart>
      <c:catAx>
        <c:axId val="74246208"/>
        <c:scaling>
          <c:orientation val="minMax"/>
        </c:scaling>
        <c:delete val="0"/>
        <c:axPos val="l"/>
        <c:numFmt formatCode="General" sourceLinked="1"/>
        <c:majorTickMark val="out"/>
        <c:minorTickMark val="none"/>
        <c:tickLblPos val="low"/>
        <c:spPr>
          <a:ln w="9360">
            <a:solidFill>
              <a:srgbClr val="878787"/>
            </a:solidFill>
            <a:round/>
          </a:ln>
        </c:spPr>
        <c:txPr>
          <a:bodyPr/>
          <a:lstStyle/>
          <a:p>
            <a:pPr>
              <a:defRPr sz="1100" b="0" strike="noStrike" spc="-1">
                <a:solidFill>
                  <a:srgbClr val="000000"/>
                </a:solidFill>
                <a:uFill>
                  <a:solidFill>
                    <a:srgbClr val="FFFFFF"/>
                  </a:solidFill>
                </a:uFill>
                <a:latin typeface="Calibri"/>
                <a:ea typeface="DejaVu Sans"/>
              </a:defRPr>
            </a:pPr>
            <a:endParaRPr lang="en-US"/>
          </a:p>
        </c:txPr>
        <c:crossAx val="74246768"/>
        <c:crosses val="autoZero"/>
        <c:auto val="1"/>
        <c:lblAlgn val="ctr"/>
        <c:lblOffset val="100"/>
        <c:noMultiLvlLbl val="1"/>
      </c:catAx>
      <c:valAx>
        <c:axId val="74246768"/>
        <c:scaling>
          <c:orientation val="minMax"/>
          <c:max val="100"/>
          <c:min val="-100"/>
        </c:scaling>
        <c:delete val="0"/>
        <c:axPos val="b"/>
        <c:title>
          <c:tx>
            <c:rich>
              <a:bodyPr rot="0"/>
              <a:lstStyle/>
              <a:p>
                <a:pPr>
                  <a:defRPr sz="1100" b="1" strike="noStrike" spc="-1">
                    <a:solidFill>
                      <a:srgbClr val="000000"/>
                    </a:solidFill>
                    <a:uFill>
                      <a:solidFill>
                        <a:srgbClr val="FFFFFF"/>
                      </a:solidFill>
                    </a:uFill>
                    <a:latin typeface="Calibri"/>
                    <a:ea typeface="DejaVu Sans"/>
                  </a:defRPr>
                </a:pPr>
                <a:r>
                  <a:rPr sz="1100" b="1" strike="noStrike" spc="-1">
                    <a:solidFill>
                      <a:srgbClr val="000000"/>
                    </a:solidFill>
                    <a:uFill>
                      <a:solidFill>
                        <a:srgbClr val="FFFFFF"/>
                      </a:solidFill>
                    </a:uFill>
                    <a:latin typeface="Calibri"/>
                    <a:ea typeface="DejaVu Sans"/>
                  </a:rPr>
                  <a:t>Population in millions</a:t>
                </a:r>
              </a:p>
            </c:rich>
          </c:tx>
          <c:overlay val="0"/>
        </c:title>
        <c:numFmt formatCode="General" sourceLinked="0"/>
        <c:majorTickMark val="out"/>
        <c:minorTickMark val="none"/>
        <c:tickLblPos val="nextTo"/>
        <c:spPr>
          <a:ln w="9360">
            <a:solidFill>
              <a:srgbClr val="878787"/>
            </a:solidFill>
            <a:round/>
          </a:ln>
        </c:spPr>
        <c:txPr>
          <a:bodyPr/>
          <a:lstStyle/>
          <a:p>
            <a:pPr>
              <a:defRPr sz="1100" b="0" strike="noStrike" spc="-1">
                <a:solidFill>
                  <a:srgbClr val="000000"/>
                </a:solidFill>
                <a:uFill>
                  <a:solidFill>
                    <a:srgbClr val="FFFFFF"/>
                  </a:solidFill>
                </a:uFill>
                <a:latin typeface="Calibri"/>
                <a:ea typeface="DejaVu Sans"/>
              </a:defRPr>
            </a:pPr>
            <a:endParaRPr lang="en-US"/>
          </a:p>
        </c:txPr>
        <c:crossAx val="74246208"/>
        <c:crosses val="autoZero"/>
        <c:crossBetween val="midCat"/>
        <c:majorUnit val="20"/>
      </c:valAx>
      <c:spPr>
        <a:solidFill>
          <a:srgbClr val="FFFFFF"/>
        </a:solidFill>
        <a:ln>
          <a:noFill/>
        </a:ln>
      </c:spPr>
    </c:plotArea>
    <c:legend>
      <c:legendPos val="r"/>
      <c:layout>
        <c:manualLayout>
          <c:xMode val="edge"/>
          <c:yMode val="edge"/>
          <c:x val="0.121447028423773"/>
          <c:y val="0.74221192819918902"/>
        </c:manualLayout>
      </c:layout>
      <c:overlay val="0"/>
      <c:spPr>
        <a:noFill/>
        <a:ln>
          <a:noFill/>
        </a:ln>
      </c:spPr>
    </c:legend>
    <c:plotVisOnly val="1"/>
    <c:dispBlanksAs val="gap"/>
    <c:showDLblsOverMax val="1"/>
  </c:chart>
  <c:spPr>
    <a:noFill/>
    <a:ln>
      <a:noFill/>
    </a:ln>
  </c:spPr>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0"/>
  <c:style val="2"/>
  <c:chart>
    <c:autoTitleDeleted val="1"/>
    <c:plotArea>
      <c:layout>
        <c:manualLayout>
          <c:layoutTarget val="inner"/>
          <c:xMode val="edge"/>
          <c:yMode val="edge"/>
          <c:x val="9.8806447643656897E-2"/>
          <c:y val="4.2501447596988998E-2"/>
          <c:w val="0.80829334317706403"/>
          <c:h val="0.68396062536189906"/>
        </c:manualLayout>
      </c:layout>
      <c:barChart>
        <c:barDir val="bar"/>
        <c:grouping val="clustered"/>
        <c:varyColors val="0"/>
        <c:ser>
          <c:idx val="0"/>
          <c:order val="0"/>
          <c:tx>
            <c:strRef>
              <c:f>label 0</c:f>
              <c:strCache>
                <c:ptCount val="1"/>
                <c:pt idx="0">
                  <c:v>Female 2035</c:v>
                </c:pt>
              </c:strCache>
            </c:strRef>
          </c:tx>
          <c:spPr>
            <a:solidFill>
              <a:srgbClr val="C00000"/>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0</c:f>
              <c:numCache>
                <c:formatCode>General</c:formatCode>
                <c:ptCount val="17"/>
                <c:pt idx="0">
                  <c:v>82.4893</c:v>
                </c:pt>
                <c:pt idx="1">
                  <c:v>84.5715</c:v>
                </c:pt>
                <c:pt idx="2">
                  <c:v>88.006299999999996</c:v>
                </c:pt>
                <c:pt idx="3">
                  <c:v>93.046999999999997</c:v>
                </c:pt>
                <c:pt idx="4">
                  <c:v>98.086200000000005</c:v>
                </c:pt>
                <c:pt idx="5">
                  <c:v>99.232500000000002</c:v>
                </c:pt>
                <c:pt idx="6">
                  <c:v>101.0772</c:v>
                </c:pt>
                <c:pt idx="7">
                  <c:v>111.46469999999999</c:v>
                </c:pt>
                <c:pt idx="8">
                  <c:v>122.41379999999999</c:v>
                </c:pt>
                <c:pt idx="9">
                  <c:v>137.4357</c:v>
                </c:pt>
                <c:pt idx="10">
                  <c:v>119.697</c:v>
                </c:pt>
                <c:pt idx="11">
                  <c:v>108.223</c:v>
                </c:pt>
                <c:pt idx="12">
                  <c:v>129.4941</c:v>
                </c:pt>
                <c:pt idx="13">
                  <c:v>123.133</c:v>
                </c:pt>
                <c:pt idx="14">
                  <c:v>88.790099999999995</c:v>
                </c:pt>
                <c:pt idx="15">
                  <c:v>63.660800000000002</c:v>
                </c:pt>
                <c:pt idx="16">
                  <c:v>74.493499999999997</c:v>
                </c:pt>
              </c:numCache>
            </c:numRef>
          </c:val>
        </c:ser>
        <c:ser>
          <c:idx val="1"/>
          <c:order val="1"/>
          <c:tx>
            <c:strRef>
              <c:f>label 1</c:f>
              <c:strCache>
                <c:ptCount val="1"/>
                <c:pt idx="0">
                  <c:v>Male 2035</c:v>
                </c:pt>
              </c:strCache>
            </c:strRef>
          </c:tx>
          <c:spPr>
            <a:solidFill>
              <a:srgbClr val="254061"/>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1</c:f>
              <c:numCache>
                <c:formatCode>General</c:formatCode>
                <c:ptCount val="17"/>
                <c:pt idx="0">
                  <c:v>-91.482799999999997</c:v>
                </c:pt>
                <c:pt idx="1">
                  <c:v>-94.372399999999999</c:v>
                </c:pt>
                <c:pt idx="2">
                  <c:v>-98.8506</c:v>
                </c:pt>
                <c:pt idx="3">
                  <c:v>-105.271</c:v>
                </c:pt>
                <c:pt idx="4">
                  <c:v>-112.46259999999999</c:v>
                </c:pt>
                <c:pt idx="5">
                  <c:v>-115.081</c:v>
                </c:pt>
                <c:pt idx="6">
                  <c:v>-117.7319</c:v>
                </c:pt>
                <c:pt idx="7">
                  <c:v>-127.2852</c:v>
                </c:pt>
                <c:pt idx="8">
                  <c:v>-136.15209999999999</c:v>
                </c:pt>
                <c:pt idx="9">
                  <c:v>-146.2509</c:v>
                </c:pt>
                <c:pt idx="10">
                  <c:v>-122.57080000000001</c:v>
                </c:pt>
                <c:pt idx="11">
                  <c:v>-108.6033</c:v>
                </c:pt>
                <c:pt idx="12">
                  <c:v>-126.65430000000001</c:v>
                </c:pt>
                <c:pt idx="13">
                  <c:v>-118.279</c:v>
                </c:pt>
                <c:pt idx="14">
                  <c:v>-80.381100000000004</c:v>
                </c:pt>
                <c:pt idx="15">
                  <c:v>-54.394100000000002</c:v>
                </c:pt>
                <c:pt idx="16">
                  <c:v>-52.274700000000003</c:v>
                </c:pt>
              </c:numCache>
            </c:numRef>
          </c:val>
        </c:ser>
        <c:ser>
          <c:idx val="2"/>
          <c:order val="2"/>
          <c:tx>
            <c:strRef>
              <c:f>label 2</c:f>
              <c:strCache>
                <c:ptCount val="1"/>
                <c:pt idx="0">
                  <c:v>Female 2015</c:v>
                </c:pt>
              </c:strCache>
            </c:strRef>
          </c:tx>
          <c:spPr>
            <a:solidFill>
              <a:srgbClr val="D99694">
                <a:alpha val="75000"/>
              </a:srgbClr>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2</c:f>
              <c:numCache>
                <c:formatCode>General</c:formatCode>
                <c:ptCount val="17"/>
                <c:pt idx="0">
                  <c:v>99.723799999999997</c:v>
                </c:pt>
                <c:pt idx="1">
                  <c:v>101.15009999999999</c:v>
                </c:pt>
                <c:pt idx="2">
                  <c:v>103.5754</c:v>
                </c:pt>
                <c:pt idx="3">
                  <c:v>114.544</c:v>
                </c:pt>
                <c:pt idx="4">
                  <c:v>125.9254</c:v>
                </c:pt>
                <c:pt idx="5">
                  <c:v>141.5204</c:v>
                </c:pt>
                <c:pt idx="6">
                  <c:v>124.1003</c:v>
                </c:pt>
                <c:pt idx="7">
                  <c:v>113.76139999999999</c:v>
                </c:pt>
                <c:pt idx="8">
                  <c:v>139.53460000000001</c:v>
                </c:pt>
                <c:pt idx="9">
                  <c:v>138.96199999999999</c:v>
                </c:pt>
                <c:pt idx="10">
                  <c:v>109.4674</c:v>
                </c:pt>
                <c:pt idx="11">
                  <c:v>91.659599999999998</c:v>
                </c:pt>
                <c:pt idx="12">
                  <c:v>86.775800000000004</c:v>
                </c:pt>
                <c:pt idx="13">
                  <c:v>59.305900000000001</c:v>
                </c:pt>
                <c:pt idx="14">
                  <c:v>40.5901</c:v>
                </c:pt>
                <c:pt idx="15">
                  <c:v>30.000699999999998</c:v>
                </c:pt>
                <c:pt idx="16">
                  <c:v>30.645700000000001</c:v>
                </c:pt>
              </c:numCache>
            </c:numRef>
          </c:val>
        </c:ser>
        <c:ser>
          <c:idx val="3"/>
          <c:order val="3"/>
          <c:tx>
            <c:strRef>
              <c:f>label 3</c:f>
              <c:strCache>
                <c:ptCount val="1"/>
                <c:pt idx="0">
                  <c:v>Male 2015</c:v>
                </c:pt>
              </c:strCache>
            </c:strRef>
          </c:tx>
          <c:spPr>
            <a:solidFill>
              <a:srgbClr val="8EB4E3">
                <a:alpha val="75000"/>
              </a:srgbClr>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7"/>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strCache>
            </c:strRef>
          </c:cat>
          <c:val>
            <c:numRef>
              <c:f>3</c:f>
              <c:numCache>
                <c:formatCode>General</c:formatCode>
                <c:ptCount val="17"/>
                <c:pt idx="0">
                  <c:v>-114.6297</c:v>
                </c:pt>
                <c:pt idx="1">
                  <c:v>-117.8344</c:v>
                </c:pt>
                <c:pt idx="2">
                  <c:v>-121.48269999999999</c:v>
                </c:pt>
                <c:pt idx="3">
                  <c:v>-132.05279999999999</c:v>
                </c:pt>
                <c:pt idx="4">
                  <c:v>-141.77289999999999</c:v>
                </c:pt>
                <c:pt idx="5">
                  <c:v>-152.90600000000001</c:v>
                </c:pt>
                <c:pt idx="6">
                  <c:v>-129.67590000000001</c:v>
                </c:pt>
                <c:pt idx="7">
                  <c:v>-117.6264</c:v>
                </c:pt>
                <c:pt idx="8">
                  <c:v>-143.0994</c:v>
                </c:pt>
                <c:pt idx="9">
                  <c:v>-143.97489999999999</c:v>
                </c:pt>
                <c:pt idx="10">
                  <c:v>-112.30329999999999</c:v>
                </c:pt>
                <c:pt idx="11">
                  <c:v>-95.337299999999999</c:v>
                </c:pt>
                <c:pt idx="12">
                  <c:v>-89.023600000000002</c:v>
                </c:pt>
                <c:pt idx="13">
                  <c:v>-57.216900000000003</c:v>
                </c:pt>
                <c:pt idx="14">
                  <c:v>-37.343899999999998</c:v>
                </c:pt>
                <c:pt idx="15">
                  <c:v>-25.481200000000001</c:v>
                </c:pt>
                <c:pt idx="16">
                  <c:v>-20.874140000000001</c:v>
                </c:pt>
              </c:numCache>
            </c:numRef>
          </c:val>
        </c:ser>
        <c:dLbls>
          <c:showLegendKey val="0"/>
          <c:showVal val="0"/>
          <c:showCatName val="0"/>
          <c:showSerName val="0"/>
          <c:showPercent val="0"/>
          <c:showBubbleSize val="0"/>
        </c:dLbls>
        <c:gapWidth val="0"/>
        <c:overlap val="100"/>
        <c:axId val="116410048"/>
        <c:axId val="116410608"/>
      </c:barChart>
      <c:catAx>
        <c:axId val="116410048"/>
        <c:scaling>
          <c:orientation val="minMax"/>
        </c:scaling>
        <c:delete val="0"/>
        <c:axPos val="l"/>
        <c:numFmt formatCode="General" sourceLinked="1"/>
        <c:majorTickMark val="out"/>
        <c:minorTickMark val="none"/>
        <c:tickLblPos val="low"/>
        <c:spPr>
          <a:ln w="9360">
            <a:solidFill>
              <a:srgbClr val="878787"/>
            </a:solidFill>
            <a:round/>
          </a:ln>
        </c:spPr>
        <c:txPr>
          <a:bodyPr/>
          <a:lstStyle/>
          <a:p>
            <a:pPr>
              <a:defRPr sz="1100" b="0" strike="noStrike" spc="-1">
                <a:solidFill>
                  <a:srgbClr val="000000"/>
                </a:solidFill>
                <a:uFill>
                  <a:solidFill>
                    <a:srgbClr val="FFFFFF"/>
                  </a:solidFill>
                </a:uFill>
                <a:latin typeface="Calibri"/>
                <a:ea typeface="DejaVu Sans"/>
              </a:defRPr>
            </a:pPr>
            <a:endParaRPr lang="en-US"/>
          </a:p>
        </c:txPr>
        <c:crossAx val="116410608"/>
        <c:crosses val="autoZero"/>
        <c:auto val="1"/>
        <c:lblAlgn val="ctr"/>
        <c:lblOffset val="100"/>
        <c:noMultiLvlLbl val="1"/>
      </c:catAx>
      <c:valAx>
        <c:axId val="116410608"/>
        <c:scaling>
          <c:orientation val="minMax"/>
          <c:max val="160"/>
          <c:min val="-160"/>
        </c:scaling>
        <c:delete val="0"/>
        <c:axPos val="b"/>
        <c:title>
          <c:tx>
            <c:rich>
              <a:bodyPr rot="0"/>
              <a:lstStyle/>
              <a:p>
                <a:pPr>
                  <a:defRPr sz="1100" b="1" strike="noStrike" spc="-1">
                    <a:solidFill>
                      <a:srgbClr val="000000"/>
                    </a:solidFill>
                    <a:uFill>
                      <a:solidFill>
                        <a:srgbClr val="FFFFFF"/>
                      </a:solidFill>
                    </a:uFill>
                    <a:latin typeface="Calibri"/>
                    <a:ea typeface="DejaVu Sans"/>
                  </a:defRPr>
                </a:pPr>
                <a:r>
                  <a:rPr sz="1100" b="1" strike="noStrike" spc="-1">
                    <a:solidFill>
                      <a:srgbClr val="000000"/>
                    </a:solidFill>
                    <a:uFill>
                      <a:solidFill>
                        <a:srgbClr val="FFFFFF"/>
                      </a:solidFill>
                    </a:uFill>
                    <a:latin typeface="Calibri"/>
                    <a:ea typeface="DejaVu Sans"/>
                  </a:rPr>
                  <a:t>Population in millions</a:t>
                </a:r>
              </a:p>
            </c:rich>
          </c:tx>
          <c:overlay val="0"/>
        </c:title>
        <c:numFmt formatCode="0" sourceLinked="0"/>
        <c:majorTickMark val="out"/>
        <c:minorTickMark val="none"/>
        <c:tickLblPos val="nextTo"/>
        <c:spPr>
          <a:ln w="9360">
            <a:solidFill>
              <a:srgbClr val="878787"/>
            </a:solidFill>
            <a:round/>
          </a:ln>
        </c:spPr>
        <c:txPr>
          <a:bodyPr/>
          <a:lstStyle/>
          <a:p>
            <a:pPr>
              <a:defRPr sz="1100" b="0" strike="noStrike" spc="-1">
                <a:solidFill>
                  <a:srgbClr val="000000"/>
                </a:solidFill>
                <a:uFill>
                  <a:solidFill>
                    <a:srgbClr val="FFFFFF"/>
                  </a:solidFill>
                </a:uFill>
                <a:latin typeface="Calibri"/>
                <a:ea typeface="DejaVu Sans"/>
              </a:defRPr>
            </a:pPr>
            <a:endParaRPr lang="en-US"/>
          </a:p>
        </c:txPr>
        <c:crossAx val="116410048"/>
        <c:crosses val="autoZero"/>
        <c:crossBetween val="midCat"/>
        <c:majorUnit val="40"/>
      </c:valAx>
      <c:spPr>
        <a:solidFill>
          <a:srgbClr val="FFFFFF"/>
        </a:solidFill>
        <a:ln>
          <a:noFill/>
        </a:ln>
      </c:spPr>
    </c:plotArea>
    <c:legend>
      <c:legendPos val="r"/>
      <c:layout>
        <c:manualLayout>
          <c:xMode val="edge"/>
          <c:yMode val="edge"/>
          <c:x val="0.121447028423773"/>
          <c:y val="0.74221192819918902"/>
        </c:manualLayout>
      </c:layout>
      <c:overlay val="0"/>
      <c:spPr>
        <a:noFill/>
        <a:ln>
          <a:noFill/>
        </a:ln>
      </c:spPr>
    </c:legend>
    <c:plotVisOnly val="1"/>
    <c:dispBlanksAs val="gap"/>
    <c:showDLblsOverMax val="1"/>
  </c:chart>
  <c:spPr>
    <a:noFill/>
    <a:ln>
      <a:noFill/>
    </a:ln>
  </c:spPr>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 name="PlaceHolder 1"/>
          <p:cNvSpPr>
            <a:spLocks noGrp="1"/>
          </p:cNvSpPr>
          <p:nvPr>
            <p:ph type="body"/>
          </p:nvPr>
        </p:nvSpPr>
        <p:spPr>
          <a:xfrm>
            <a:off x="777240" y="4777560"/>
            <a:ext cx="6217560" cy="4525920"/>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112" name="PlaceHolder 2"/>
          <p:cNvSpPr>
            <a:spLocks noGrp="1"/>
          </p:cNvSpPr>
          <p:nvPr>
            <p:ph type="hdr"/>
          </p:nvPr>
        </p:nvSpPr>
        <p:spPr>
          <a:xfrm>
            <a:off x="0" y="0"/>
            <a:ext cx="3372840" cy="50256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&lt;header&gt;</a:t>
            </a:r>
          </a:p>
        </p:txBody>
      </p:sp>
      <p:sp>
        <p:nvSpPr>
          <p:cNvPr id="113" name="PlaceHolder 3"/>
          <p:cNvSpPr>
            <a:spLocks noGrp="1"/>
          </p:cNvSpPr>
          <p:nvPr>
            <p:ph type="dt"/>
          </p:nvPr>
        </p:nvSpPr>
        <p:spPr>
          <a:xfrm>
            <a:off x="4399200" y="0"/>
            <a:ext cx="3372840" cy="502560"/>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&lt;date/time&gt;</a:t>
            </a:r>
          </a:p>
        </p:txBody>
      </p:sp>
      <p:sp>
        <p:nvSpPr>
          <p:cNvPr id="114" name="PlaceHolder 4"/>
          <p:cNvSpPr>
            <a:spLocks noGrp="1"/>
          </p:cNvSpPr>
          <p:nvPr>
            <p:ph type="ftr"/>
          </p:nvPr>
        </p:nvSpPr>
        <p:spPr>
          <a:xfrm>
            <a:off x="0" y="9555480"/>
            <a:ext cx="3372840" cy="502560"/>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&lt;footer&gt;</a:t>
            </a:r>
          </a:p>
        </p:txBody>
      </p:sp>
      <p:sp>
        <p:nvSpPr>
          <p:cNvPr id="115" name="PlaceHolder 5"/>
          <p:cNvSpPr>
            <a:spLocks noGrp="1"/>
          </p:cNvSpPr>
          <p:nvPr>
            <p:ph type="sldNum"/>
          </p:nvPr>
        </p:nvSpPr>
        <p:spPr>
          <a:xfrm>
            <a:off x="4399200" y="9555480"/>
            <a:ext cx="3372840" cy="502560"/>
          </a:xfrm>
          <a:prstGeom prst="rect">
            <a:avLst/>
          </a:prstGeom>
        </p:spPr>
        <p:txBody>
          <a:bodyPr lIns="0" tIns="0" rIns="0" bIns="0" anchor="b"/>
          <a:lstStyle/>
          <a:p>
            <a:pPr algn="r"/>
            <a:fld id="{D22EFB34-0DA0-484D-AA8F-287CE2B880A4}" type="slidenum">
              <a:rPr lang="en-US" sz="1400" b="0" strike="noStrike" spc="-1">
                <a:solidFill>
                  <a:srgbClr val="000000"/>
                </a:solidFill>
                <a:uFill>
                  <a:solidFill>
                    <a:srgbClr val="FFFFFF"/>
                  </a:solidFill>
                </a:uFill>
                <a:latin typeface="Times New Roman"/>
              </a:rPr>
              <a:t>‹#›</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931609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body"/>
          </p:nvPr>
        </p:nvSpPr>
        <p:spPr>
          <a:xfrm>
            <a:off x="688320" y="4415760"/>
            <a:ext cx="5504760" cy="4182840"/>
          </a:xfrm>
          <a:prstGeom prst="rect">
            <a:avLst/>
          </a:prstGeom>
        </p:spPr>
        <p:txBody>
          <a:bodyPr lIns="0" tIns="0" rIns="0" bIns="0"/>
          <a:lstStyle/>
          <a:p>
            <a:r>
              <a:rPr lang="en-US" sz="2000" b="0" strike="noStrike" spc="-1">
                <a:solidFill>
                  <a:srgbClr val="000000"/>
                </a:solidFill>
                <a:uFill>
                  <a:solidFill>
                    <a:srgbClr val="FFFFFF"/>
                  </a:solidFill>
                </a:uFill>
                <a:latin typeface="Arial"/>
              </a:rPr>
              <a:t>Co-authors: Deon Filmer and Louise Fox, with a team consisting of Karen Brooks, Aparajita Goyal, Taye Mengistae, Patrick Premand, Dena Ringold, Siddharth Sharma, and Sergiy Zorya.</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Recognize the leadership and guidance of: Shanta Devarajan and Ritva Reinikka.</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And thanks to Makhtar Diop for encouragement and support through the process of producing this report.</a:t>
            </a:r>
          </a:p>
        </p:txBody>
      </p:sp>
      <p:sp>
        <p:nvSpPr>
          <p:cNvPr id="148" name="CustomShape 2"/>
          <p:cNvSpPr/>
          <p:nvPr/>
        </p:nvSpPr>
        <p:spPr>
          <a:xfrm>
            <a:off x="3898080" y="8830080"/>
            <a:ext cx="2981520" cy="46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8C3DE9C-3BC9-4F5C-B4BA-7D3272EDAAF1}" type="slidenum">
              <a:rPr lang="en-US" sz="1200" b="0" strike="noStrike" spc="-1">
                <a:solidFill>
                  <a:srgbClr val="000000"/>
                </a:solidFill>
                <a:uFill>
                  <a:solidFill>
                    <a:srgbClr val="FFFFFF"/>
                  </a:solidFill>
                </a:uFill>
                <a:latin typeface="+mn-lt"/>
                <a:ea typeface="+mn-ea"/>
              </a:rPr>
              <a:t>1</a:t>
            </a:fld>
            <a:endParaRPr lang="en-US" sz="18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399887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PlaceHolder 1"/>
          <p:cNvSpPr>
            <a:spLocks noGrp="1"/>
          </p:cNvSpPr>
          <p:nvPr>
            <p:ph type="body"/>
          </p:nvPr>
        </p:nvSpPr>
        <p:spPr>
          <a:xfrm>
            <a:off x="688320" y="4415760"/>
            <a:ext cx="5504760" cy="4182840"/>
          </a:xfrm>
          <a:prstGeom prst="rect">
            <a:avLst/>
          </a:prstGeom>
        </p:spPr>
        <p:txBody>
          <a:bodyPr lIns="0" tIns="0" rIns="0" bIns="0"/>
          <a:lstStyle/>
          <a:p>
            <a:pPr marL="216000" indent="-215640">
              <a:lnSpc>
                <a:spcPct val="100000"/>
              </a:lnSpc>
            </a:pPr>
            <a:r>
              <a:rPr lang="en-US" sz="2000" b="0" strike="noStrike" spc="-1">
                <a:solidFill>
                  <a:srgbClr val="000000"/>
                </a:solidFill>
                <a:uFill>
                  <a:solidFill>
                    <a:srgbClr val="FFFFFF"/>
                  </a:solidFill>
                </a:uFill>
                <a:latin typeface="Arial"/>
              </a:rPr>
              <a:t>Lets start at the beginning: Africa is a young continent and will remain so for many years to come.</a:t>
            </a:r>
            <a:endParaRPr lang="en-US" sz="1800" b="0" strike="noStrike" spc="-1">
              <a:solidFill>
                <a:srgbClr val="000000"/>
              </a:solidFill>
              <a:uFill>
                <a:solidFill>
                  <a:srgbClr val="FFFFFF"/>
                </a:solidFill>
              </a:uFill>
              <a:latin typeface="Arial"/>
            </a:endParaRPr>
          </a:p>
          <a:p>
            <a:pPr marL="171360"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More than half the population in Sub-Saharan Africa is under 25 years old.  Each year between now and 2035, there will be half a million more 15 year olds than the year before.</a:t>
            </a:r>
            <a:endParaRPr lang="en-US" sz="1800" b="0" strike="noStrike" spc="-1">
              <a:solidFill>
                <a:srgbClr val="000000"/>
              </a:solidFill>
              <a:uFill>
                <a:solidFill>
                  <a:srgbClr val="FFFFFF"/>
                </a:solidFill>
              </a:uFill>
              <a:latin typeface="Arial"/>
            </a:endParaRPr>
          </a:p>
          <a:p>
            <a:pPr marL="171360"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Population pyramids, illustrated here, show how the structure of SSA’s population differs from that in other regions.  The wide base shows just how many more young people there are compared to older people.  And this structure is not projected to change rapidly.</a:t>
            </a:r>
            <a:endParaRPr lang="en-US" sz="1800" b="0" strike="noStrike" spc="-1">
              <a:solidFill>
                <a:srgbClr val="000000"/>
              </a:solidFill>
              <a:uFill>
                <a:solidFill>
                  <a:srgbClr val="FFFFFF"/>
                </a:solidFill>
              </a:uFill>
              <a:latin typeface="Arial"/>
            </a:endParaRPr>
          </a:p>
          <a:p>
            <a:pPr marL="171360"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Indeed, the fertility transition whereby family sizes fall rapidly has not happened at the regional level—unlike other regions.  Of some concern is that the fertility transition started in some countries but has since stalled.</a:t>
            </a:r>
            <a:endParaRPr lang="en-US" sz="1800" b="0" strike="noStrike" spc="-1">
              <a:solidFill>
                <a:srgbClr val="000000"/>
              </a:solidFill>
              <a:uFill>
                <a:solidFill>
                  <a:srgbClr val="FFFFFF"/>
                </a:solidFill>
              </a:uFill>
              <a:latin typeface="Arial"/>
            </a:endParaRPr>
          </a:p>
          <a:p>
            <a:pPr marL="171360"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If Africa is to reap a so-called demographic dividend, then fertility rates must fall rapidly.</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a:lnSpc>
                <a:spcPct val="100000"/>
              </a:lnSpc>
            </a:pPr>
            <a:r>
              <a:rPr lang="en-US" sz="2000" b="0" strike="noStrike" spc="-1">
                <a:solidFill>
                  <a:srgbClr val="000000"/>
                </a:solidFill>
                <a:uFill>
                  <a:solidFill>
                    <a:srgbClr val="FFFFFF"/>
                  </a:solidFill>
                </a:uFill>
                <a:latin typeface="Arial"/>
              </a:rPr>
              <a:t>While the large youth population is a challenge it also presents opportunities—African countries should take the actions to harness those opportunities.</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p:txBody>
      </p:sp>
      <p:sp>
        <p:nvSpPr>
          <p:cNvPr id="150" name="CustomShape 2"/>
          <p:cNvSpPr/>
          <p:nvPr/>
        </p:nvSpPr>
        <p:spPr>
          <a:xfrm>
            <a:off x="3898080" y="8830080"/>
            <a:ext cx="2981520" cy="46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388A43F-46AB-4CC7-827B-17999E16E48D}" type="slidenum">
              <a:rPr lang="en-US" sz="1200" b="0" strike="noStrike" spc="-1">
                <a:solidFill>
                  <a:srgbClr val="000000"/>
                </a:solidFill>
                <a:uFill>
                  <a:solidFill>
                    <a:srgbClr val="FFFFFF"/>
                  </a:solidFill>
                </a:uFill>
                <a:latin typeface="+mn-lt"/>
                <a:ea typeface="+mn-ea"/>
              </a:rPr>
              <a:t>2</a:t>
            </a:fld>
            <a:endParaRPr lang="en-US" sz="18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351503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body"/>
          </p:nvPr>
        </p:nvSpPr>
        <p:spPr>
          <a:xfrm>
            <a:off x="688320" y="4415760"/>
            <a:ext cx="5504760" cy="4182840"/>
          </a:xfrm>
          <a:prstGeom prst="rect">
            <a:avLst/>
          </a:prstGeom>
        </p:spPr>
        <p:txBody>
          <a:bodyPr lIns="0" tIns="0" rIns="0" bIns="0"/>
          <a:lstStyle/>
          <a:p>
            <a:r>
              <a:rPr lang="en-US" sz="2000" b="0" strike="noStrike" spc="-1">
                <a:solidFill>
                  <a:srgbClr val="000000"/>
                </a:solidFill>
                <a:uFill>
                  <a:solidFill>
                    <a:srgbClr val="FFFFFF"/>
                  </a:solidFill>
                </a:uFill>
                <a:latin typeface="Arial"/>
              </a:rPr>
              <a:t>Before moving to some of our more specific recommendations, we want to emphasize that there are no “silver bullets” to addressing this challenge.</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Governments need to own the whole problem.</a:t>
            </a:r>
          </a:p>
          <a:p>
            <a:endParaRPr lang="en-US" sz="2000" b="0" strike="noStrike" spc="-1">
              <a:solidFill>
                <a:srgbClr val="000000"/>
              </a:solidFill>
              <a:uFill>
                <a:solidFill>
                  <a:srgbClr val="FFFFFF"/>
                </a:solidFill>
              </a:uFill>
              <a:latin typeface="Arial"/>
            </a:endParaRPr>
          </a:p>
          <a:p>
            <a:pPr marL="171360"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YE is about building skills through improving the quality of education, as well as behavioral and business skills</a:t>
            </a:r>
          </a:p>
          <a:p>
            <a:pPr marL="171360" lvl="1"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YE is about </a:t>
            </a:r>
            <a:r>
              <a:rPr lang="en-US" sz="2000" b="1" i="1" strike="noStrike" spc="-1">
                <a:solidFill>
                  <a:srgbClr val="000000"/>
                </a:solidFill>
                <a:uFill>
                  <a:solidFill>
                    <a:srgbClr val="FFFFFF"/>
                  </a:solidFill>
                </a:uFill>
                <a:latin typeface="Arial"/>
              </a:rPr>
              <a:t>agriculture</a:t>
            </a:r>
            <a:r>
              <a:rPr lang="en-US" sz="2000" b="0" strike="noStrike" spc="-1">
                <a:solidFill>
                  <a:srgbClr val="000000"/>
                </a:solidFill>
                <a:uFill>
                  <a:solidFill>
                    <a:srgbClr val="FFFFFF"/>
                  </a:solidFill>
                </a:uFill>
                <a:latin typeface="Arial"/>
              </a:rPr>
              <a:t> – where strategies exist but have not been implemented, and could benefit from a youth lens</a:t>
            </a:r>
          </a:p>
          <a:p>
            <a:pPr marL="171360" lvl="1"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YE is about </a:t>
            </a:r>
            <a:r>
              <a:rPr lang="en-US" sz="2000" b="1" i="1" strike="noStrike" spc="-1">
                <a:solidFill>
                  <a:srgbClr val="000000"/>
                </a:solidFill>
                <a:uFill>
                  <a:solidFill>
                    <a:srgbClr val="FFFFFF"/>
                  </a:solidFill>
                </a:uFill>
                <a:latin typeface="Arial"/>
              </a:rPr>
              <a:t>household non-farm enterprises </a:t>
            </a:r>
            <a:r>
              <a:rPr lang="en-US" sz="2000" b="0" strike="noStrike" spc="-1">
                <a:solidFill>
                  <a:srgbClr val="000000"/>
                </a:solidFill>
                <a:uFill>
                  <a:solidFill>
                    <a:srgbClr val="FFFFFF"/>
                  </a:solidFill>
                </a:uFill>
                <a:latin typeface="Arial"/>
              </a:rPr>
              <a:t>– where few strategies exist</a:t>
            </a:r>
          </a:p>
          <a:p>
            <a:pPr marL="171360" lvl="1"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YE is about creating more </a:t>
            </a:r>
            <a:r>
              <a:rPr lang="en-US" sz="2000" b="1" i="1" strike="noStrike" spc="-1">
                <a:solidFill>
                  <a:srgbClr val="000000"/>
                </a:solidFill>
                <a:uFill>
                  <a:solidFill>
                    <a:srgbClr val="FFFFFF"/>
                  </a:solidFill>
                </a:uFill>
                <a:latin typeface="Arial"/>
              </a:rPr>
              <a:t>labor intensive enterprises</a:t>
            </a:r>
            <a:r>
              <a:rPr lang="en-US" sz="2000" b="0" strike="noStrike" spc="-1">
                <a:solidFill>
                  <a:srgbClr val="000000"/>
                </a:solidFill>
                <a:uFill>
                  <a:solidFill>
                    <a:srgbClr val="FFFFFF"/>
                  </a:solidFill>
                </a:uFill>
                <a:latin typeface="Arial"/>
              </a:rPr>
              <a:t> as fast as possible to absorb the supply of new entrants with education who want wage jobs</a:t>
            </a:r>
          </a:p>
          <a:p>
            <a:pPr marL="171360" lvl="1" indent="-170640">
              <a:lnSpc>
                <a:spcPct val="100000"/>
              </a:lnSpc>
              <a:buClr>
                <a:srgbClr val="000000"/>
              </a:buClr>
              <a:buFont typeface="StarSymbol"/>
              <a:buChar char="-"/>
            </a:pPr>
            <a:r>
              <a:rPr lang="en-US" sz="2000" b="0" strike="noStrike" spc="-1">
                <a:solidFill>
                  <a:srgbClr val="000000"/>
                </a:solidFill>
                <a:uFill>
                  <a:solidFill>
                    <a:srgbClr val="FFFFFF"/>
                  </a:solidFill>
                </a:uFill>
                <a:latin typeface="Arial"/>
              </a:rPr>
              <a:t>YE is about helping youth overcome multiple constraints, including those that especially hold back particular groups such as </a:t>
            </a:r>
            <a:r>
              <a:rPr lang="en-US" sz="2000" b="1" i="1" strike="noStrike" spc="-1">
                <a:solidFill>
                  <a:srgbClr val="000000"/>
                </a:solidFill>
                <a:uFill>
                  <a:solidFill>
                    <a:srgbClr val="FFFFFF"/>
                  </a:solidFill>
                </a:uFill>
                <a:latin typeface="Arial"/>
              </a:rPr>
              <a:t>young women</a:t>
            </a:r>
            <a:endParaRPr lang="en-US" sz="2000" b="0" strike="noStrike" spc="-1">
              <a:solidFill>
                <a:srgbClr val="000000"/>
              </a:solidFill>
              <a:uFill>
                <a:solidFill>
                  <a:srgbClr val="FFFFFF"/>
                </a:solidFill>
              </a:uFill>
              <a:latin typeface="Arial"/>
            </a:endParaRPr>
          </a:p>
          <a:p>
            <a:pPr>
              <a:lnSpc>
                <a:spcPct val="100000"/>
              </a:lnSpc>
            </a:pPr>
            <a:endParaRPr lang="en-US" sz="2000" b="0" strike="noStrike" spc="-1">
              <a:solidFill>
                <a:srgbClr val="000000"/>
              </a:solidFill>
              <a:uFill>
                <a:solidFill>
                  <a:srgbClr val="FFFFFF"/>
                </a:solidFill>
              </a:uFill>
              <a:latin typeface="Arial"/>
            </a:endParaRPr>
          </a:p>
          <a:p>
            <a:pPr>
              <a:lnSpc>
                <a:spcPct val="100000"/>
              </a:lnSpc>
            </a:pPr>
            <a:endParaRPr lang="en-US" sz="2000" b="0" strike="noStrike" spc="-1">
              <a:solidFill>
                <a:srgbClr val="000000"/>
              </a:solidFill>
              <a:uFill>
                <a:solidFill>
                  <a:srgbClr val="FFFFFF"/>
                </a:solidFill>
              </a:uFill>
              <a:latin typeface="Arial"/>
            </a:endParaRPr>
          </a:p>
        </p:txBody>
      </p:sp>
      <p:sp>
        <p:nvSpPr>
          <p:cNvPr id="152" name="CustomShape 2"/>
          <p:cNvSpPr/>
          <p:nvPr/>
        </p:nvSpPr>
        <p:spPr>
          <a:xfrm>
            <a:off x="3898080" y="8830080"/>
            <a:ext cx="2981520" cy="46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5C3257B-DBF6-46F5-9707-2F448F27D924}" type="slidenum">
              <a:rPr lang="en-US" sz="1200" b="0" strike="noStrike" spc="-1">
                <a:solidFill>
                  <a:srgbClr val="000000"/>
                </a:solidFill>
                <a:uFill>
                  <a:solidFill>
                    <a:srgbClr val="FFFFFF"/>
                  </a:solidFill>
                </a:uFill>
                <a:latin typeface="+mn-lt"/>
                <a:ea typeface="+mn-ea"/>
              </a:rPr>
              <a:t>4</a:t>
            </a:fld>
            <a:endParaRPr lang="en-US" sz="18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621254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PlaceHolder 1"/>
          <p:cNvSpPr>
            <a:spLocks noGrp="1"/>
          </p:cNvSpPr>
          <p:nvPr>
            <p:ph type="body"/>
          </p:nvPr>
        </p:nvSpPr>
        <p:spPr>
          <a:xfrm>
            <a:off x="688320" y="4415760"/>
            <a:ext cx="5504760" cy="4182840"/>
          </a:xfrm>
          <a:prstGeom prst="rect">
            <a:avLst/>
          </a:prstGeom>
        </p:spPr>
        <p:txBody>
          <a:bodyPr lIns="0" tIns="0" rIns="0" bIns="0"/>
          <a:lstStyle/>
          <a:p>
            <a:endParaRPr lang="en-US" sz="2000" b="0" strike="noStrike" spc="-1">
              <a:solidFill>
                <a:srgbClr val="000000"/>
              </a:solidFill>
              <a:uFill>
                <a:solidFill>
                  <a:srgbClr val="FFFFFF"/>
                </a:solidFill>
              </a:uFill>
              <a:latin typeface="Arial"/>
            </a:endParaRPr>
          </a:p>
        </p:txBody>
      </p:sp>
      <p:sp>
        <p:nvSpPr>
          <p:cNvPr id="154" name="CustomShape 2"/>
          <p:cNvSpPr/>
          <p:nvPr/>
        </p:nvSpPr>
        <p:spPr>
          <a:xfrm>
            <a:off x="3898080" y="8830080"/>
            <a:ext cx="2981520" cy="46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0D98852-B6EF-4A80-A711-B0E7210DBCC8}" type="slidenum">
              <a:rPr lang="en-US" sz="1200" b="0" strike="noStrike" spc="-1">
                <a:solidFill>
                  <a:srgbClr val="000000"/>
                </a:solidFill>
                <a:uFill>
                  <a:solidFill>
                    <a:srgbClr val="FFFFFF"/>
                  </a:solidFill>
                </a:uFill>
                <a:latin typeface="+mn-lt"/>
                <a:ea typeface="+mn-ea"/>
              </a:rPr>
              <a:t>11</a:t>
            </a:fld>
            <a:endParaRPr lang="en-US" sz="18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105004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34" name="Picture 33"/>
          <p:cNvPicPr/>
          <p:nvPr/>
        </p:nvPicPr>
        <p:blipFill>
          <a:blip r:embed="rId2"/>
          <a:stretch/>
        </p:blipFill>
        <p:spPr>
          <a:xfrm>
            <a:off x="2079000" y="1604520"/>
            <a:ext cx="4984920" cy="3977280"/>
          </a:xfrm>
          <a:prstGeom prst="rect">
            <a:avLst/>
          </a:prstGeom>
          <a:ln>
            <a:noFill/>
          </a:ln>
        </p:spPr>
      </p:pic>
      <p:pic>
        <p:nvPicPr>
          <p:cNvPr id="35" name="Picture 34"/>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70" name="Picture 69"/>
          <p:cNvPicPr/>
          <p:nvPr/>
        </p:nvPicPr>
        <p:blipFill>
          <a:blip r:embed="rId2"/>
          <a:stretch/>
        </p:blipFill>
        <p:spPr>
          <a:xfrm>
            <a:off x="2079000" y="1604520"/>
            <a:ext cx="4984920" cy="3977280"/>
          </a:xfrm>
          <a:prstGeom prst="rect">
            <a:avLst/>
          </a:prstGeom>
          <a:ln>
            <a:noFill/>
          </a:ln>
        </p:spPr>
      </p:pic>
      <p:pic>
        <p:nvPicPr>
          <p:cNvPr id="71" name="Picture 70"/>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8"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80"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82"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3" name="PlaceHolder 3"/>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5"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87"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8" name="PlaceHolder 3"/>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9" name="PlaceHolder 4"/>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91"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2"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3"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95"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6"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7" name="PlaceHolder 4"/>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99" name="PlaceHolder 2"/>
          <p:cNvSpPr>
            <a:spLocks noGrp="1"/>
          </p:cNvSpPr>
          <p:nvPr>
            <p:ph type="body"/>
          </p:nvPr>
        </p:nvSpPr>
        <p:spPr>
          <a:xfrm>
            <a:off x="457200" y="160452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00" name="PlaceHolder 3"/>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02"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03"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04"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05" name="PlaceHolder 5"/>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07" name="PlaceHolder 2"/>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08" name="PlaceHolder 3"/>
          <p:cNvSpPr>
            <a:spLocks noGrp="1"/>
          </p:cNvSpPr>
          <p:nvPr>
            <p:ph type="body"/>
          </p:nvPr>
        </p:nvSpPr>
        <p:spPr>
          <a:xfrm>
            <a:off x="457200" y="1604520"/>
            <a:ext cx="822924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109" name="Picture 108"/>
          <p:cNvPicPr/>
          <p:nvPr/>
        </p:nvPicPr>
        <p:blipFill>
          <a:blip r:embed="rId2"/>
          <a:stretch/>
        </p:blipFill>
        <p:spPr>
          <a:xfrm>
            <a:off x="2079000" y="1604520"/>
            <a:ext cx="4984920" cy="3977280"/>
          </a:xfrm>
          <a:prstGeom prst="rect">
            <a:avLst/>
          </a:prstGeom>
          <a:ln>
            <a:noFill/>
          </a:ln>
        </p:spPr>
      </p:pic>
      <p:pic>
        <p:nvPicPr>
          <p:cNvPr id="110" name="Picture 109"/>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467424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4680"/>
            <a:ext cx="8228880" cy="114228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 name="PlaceHolder 2"/>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solidFill>
                  <a:srgbClr val="000000"/>
                </a:solidFill>
                <a:uFill>
                  <a:solidFill>
                    <a:srgbClr val="FFFFFF"/>
                  </a:solidFill>
                </a:uFill>
                <a:latin typeface="Arial"/>
              </a:rPr>
              <a:t>Click to edit the title text format</a:t>
            </a:r>
          </a:p>
        </p:txBody>
      </p:sp>
      <p:sp>
        <p:nvSpPr>
          <p:cNvPr id="37" name="PlaceHolder 2"/>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en-US" sz="4400" b="0" strike="noStrike" spc="-1">
                <a:solidFill>
                  <a:srgbClr val="000000"/>
                </a:solidFill>
                <a:uFill>
                  <a:solidFill>
                    <a:srgbClr val="FFFFFF"/>
                  </a:solidFill>
                </a:uFill>
                <a:latin typeface="Calibri"/>
              </a:rPr>
              <a:t>Click to edit Master title style</a:t>
            </a:r>
            <a:endParaRPr lang="en-US" sz="1800" b="0" strike="noStrike" spc="-1">
              <a:solidFill>
                <a:srgbClr val="000000"/>
              </a:solidFill>
              <a:uFill>
                <a:solidFill>
                  <a:srgbClr val="FFFFFF"/>
                </a:solidFill>
              </a:uFill>
              <a:latin typeface="Calibri"/>
            </a:endParaRPr>
          </a:p>
        </p:txBody>
      </p:sp>
      <p:sp>
        <p:nvSpPr>
          <p:cNvPr id="73" name="PlaceHolder 2"/>
          <p:cNvSpPr>
            <a:spLocks noGrp="1"/>
          </p:cNvSpPr>
          <p:nvPr>
            <p:ph type="body"/>
          </p:nvPr>
        </p:nvSpPr>
        <p:spPr>
          <a:xfrm>
            <a:off x="457200" y="1600200"/>
            <a:ext cx="8229240" cy="4525560"/>
          </a:xfrm>
          <a:prstGeom prst="rect">
            <a:avLst/>
          </a:prstGeom>
        </p:spPr>
        <p:txBody>
          <a:bodyPr/>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Calibri"/>
              </a:rPr>
              <a:t>Click to edit the outline text format</a:t>
            </a:r>
          </a:p>
          <a:p>
            <a:pPr marL="864000" lvl="1" indent="-324000">
              <a:buClr>
                <a:srgbClr val="000000"/>
              </a:buClr>
              <a:buSzPct val="75000"/>
              <a:buFont typeface="Symbol" charset="2"/>
              <a:buChar char=""/>
            </a:pPr>
            <a:r>
              <a:rPr lang="en-US" sz="3200" b="0" strike="noStrike" spc="-1">
                <a:solidFill>
                  <a:srgbClr val="000000"/>
                </a:solidFill>
                <a:uFill>
                  <a:solidFill>
                    <a:srgbClr val="FFFFFF"/>
                  </a:solidFill>
                </a:uFill>
                <a:latin typeface="Calibri"/>
              </a:rPr>
              <a:t>Second Outline Level</a:t>
            </a:r>
          </a:p>
          <a:p>
            <a:pPr marL="1296000" lvl="2" indent="-288000">
              <a:buClr>
                <a:srgbClr val="000000"/>
              </a:buClr>
              <a:buSzPct val="45000"/>
              <a:buFont typeface="Wingdings" charset="2"/>
              <a:buChar char=""/>
            </a:pPr>
            <a:r>
              <a:rPr lang="en-US" sz="3200" b="0" strike="noStrike" spc="-1">
                <a:solidFill>
                  <a:srgbClr val="000000"/>
                </a:solidFill>
                <a:uFill>
                  <a:solidFill>
                    <a:srgbClr val="FFFFFF"/>
                  </a:solidFill>
                </a:uFill>
                <a:latin typeface="Calibri"/>
              </a:rPr>
              <a:t>Third Outline Level</a:t>
            </a:r>
          </a:p>
          <a:p>
            <a:pPr marL="1728000" lvl="3" indent="-216000">
              <a:buClr>
                <a:srgbClr val="000000"/>
              </a:buClr>
              <a:buSzPct val="75000"/>
              <a:buFont typeface="Symbol" charset="2"/>
              <a:buChar char=""/>
            </a:pPr>
            <a:r>
              <a:rPr lang="en-US" sz="3200" b="0" strike="noStrike" spc="-1">
                <a:solidFill>
                  <a:srgbClr val="000000"/>
                </a:solidFill>
                <a:uFill>
                  <a:solidFill>
                    <a:srgbClr val="FFFFFF"/>
                  </a:solidFill>
                </a:uFill>
                <a:latin typeface="Calibri"/>
              </a:rPr>
              <a:t>Fourth Outline Level</a:t>
            </a:r>
          </a:p>
          <a:p>
            <a:pPr marL="2160000" lvl="4" indent="-216000">
              <a:buClr>
                <a:srgbClr val="000000"/>
              </a:buClr>
              <a:buSzPct val="45000"/>
              <a:buFont typeface="Wingdings" charset="2"/>
              <a:buChar char=""/>
            </a:pPr>
            <a:r>
              <a:rPr lang="en-US" sz="3200" b="0" strike="noStrike" spc="-1">
                <a:solidFill>
                  <a:srgbClr val="000000"/>
                </a:solidFill>
                <a:uFill>
                  <a:solidFill>
                    <a:srgbClr val="FFFFFF"/>
                  </a:solidFill>
                </a:uFill>
                <a:latin typeface="Calibri"/>
              </a:rPr>
              <a:t>Fifth Outline Level</a:t>
            </a:r>
          </a:p>
          <a:p>
            <a:pPr marL="2592000" lvl="5" indent="-216000">
              <a:buClr>
                <a:srgbClr val="000000"/>
              </a:buClr>
              <a:buSzPct val="45000"/>
              <a:buFont typeface="Wingdings" charset="2"/>
              <a:buChar char=""/>
            </a:pPr>
            <a:r>
              <a:rPr lang="en-US" sz="3200" b="0" strike="noStrike" spc="-1">
                <a:solidFill>
                  <a:srgbClr val="000000"/>
                </a:solidFill>
                <a:uFill>
                  <a:solidFill>
                    <a:srgbClr val="FFFFFF"/>
                  </a:solidFill>
                </a:uFill>
                <a:latin typeface="Calibri"/>
              </a:rPr>
              <a:t>Sixth Outline Level</a:t>
            </a:r>
          </a:p>
          <a:p>
            <a:pPr marL="343080" indent="-342720">
              <a:lnSpc>
                <a:spcPct val="100000"/>
              </a:lnSpc>
              <a:buClr>
                <a:srgbClr val="000000"/>
              </a:buClr>
              <a:buFont typeface="Arial"/>
              <a:buChar char="•"/>
            </a:pPr>
            <a:r>
              <a:rPr lang="en-US" sz="3200" b="0" strike="noStrike" spc="-1">
                <a:solidFill>
                  <a:srgbClr val="000000"/>
                </a:solidFill>
                <a:uFill>
                  <a:solidFill>
                    <a:srgbClr val="FFFFFF"/>
                  </a:solidFill>
                </a:uFill>
                <a:latin typeface="Calibri"/>
              </a:rPr>
              <a:t>Seventh Outline LevelClick to edit Master text styles</a:t>
            </a:r>
          </a:p>
          <a:p>
            <a:pPr marL="743040" lvl="1" indent="-285480">
              <a:lnSpc>
                <a:spcPct val="100000"/>
              </a:lnSpc>
              <a:buClr>
                <a:srgbClr val="000000"/>
              </a:buClr>
              <a:buFont typeface="Arial"/>
              <a:buChar char="–"/>
            </a:pPr>
            <a:r>
              <a:rPr lang="en-US" sz="2800" b="0" strike="noStrike" spc="-1">
                <a:solidFill>
                  <a:srgbClr val="000000"/>
                </a:solidFill>
                <a:uFill>
                  <a:solidFill>
                    <a:srgbClr val="FFFFFF"/>
                  </a:solidFill>
                </a:uFill>
                <a:latin typeface="Calibri"/>
              </a:rPr>
              <a:t>Second level</a:t>
            </a:r>
            <a:endParaRPr lang="en-US" sz="3200" b="0" strike="noStrike" spc="-1">
              <a:solidFill>
                <a:srgbClr val="000000"/>
              </a:solidFill>
              <a:uFill>
                <a:solidFill>
                  <a:srgbClr val="FFFFFF"/>
                </a:solidFill>
              </a:uFill>
              <a:latin typeface="Calibri"/>
            </a:endParaRPr>
          </a:p>
          <a:p>
            <a:pPr marL="1143000" lvl="2" indent="-228240">
              <a:lnSpc>
                <a:spcPct val="100000"/>
              </a:lnSpc>
              <a:buClr>
                <a:srgbClr val="000000"/>
              </a:buClr>
              <a:buFont typeface="Arial"/>
              <a:buChar char="•"/>
            </a:pPr>
            <a:r>
              <a:rPr lang="en-US" sz="2400" b="0" strike="noStrike" spc="-1">
                <a:solidFill>
                  <a:srgbClr val="000000"/>
                </a:solidFill>
                <a:uFill>
                  <a:solidFill>
                    <a:srgbClr val="FFFFFF"/>
                  </a:solidFill>
                </a:uFill>
                <a:latin typeface="Calibri"/>
              </a:rPr>
              <a:t>Third level</a:t>
            </a:r>
            <a:endParaRPr lang="en-US" sz="3200" b="0" strike="noStrike" spc="-1">
              <a:solidFill>
                <a:srgbClr val="000000"/>
              </a:solidFill>
              <a:uFill>
                <a:solidFill>
                  <a:srgbClr val="FFFFFF"/>
                </a:solidFill>
              </a:uFill>
              <a:latin typeface="Calibri"/>
            </a:endParaRPr>
          </a:p>
          <a:p>
            <a:pPr marL="1600200" lvl="3" indent="-228240">
              <a:lnSpc>
                <a:spcPct val="100000"/>
              </a:lnSpc>
              <a:buClr>
                <a:srgbClr val="000000"/>
              </a:buClr>
              <a:buFont typeface="Arial"/>
              <a:buChar char="–"/>
            </a:pPr>
            <a:r>
              <a:rPr lang="en-US" sz="2000" b="0" strike="noStrike" spc="-1">
                <a:solidFill>
                  <a:srgbClr val="000000"/>
                </a:solidFill>
                <a:uFill>
                  <a:solidFill>
                    <a:srgbClr val="FFFFFF"/>
                  </a:solidFill>
                </a:uFill>
                <a:latin typeface="Calibri"/>
              </a:rPr>
              <a:t>Fourth level</a:t>
            </a:r>
            <a:endParaRPr lang="en-US" sz="3200" b="0" strike="noStrike" spc="-1">
              <a:solidFill>
                <a:srgbClr val="000000"/>
              </a:solidFill>
              <a:uFill>
                <a:solidFill>
                  <a:srgbClr val="FFFFFF"/>
                </a:solidFill>
              </a:uFill>
              <a:latin typeface="Calibri"/>
            </a:endParaRPr>
          </a:p>
          <a:p>
            <a:pPr marL="2057400" lvl="4" indent="-228240">
              <a:lnSpc>
                <a:spcPct val="100000"/>
              </a:lnSpc>
              <a:buClr>
                <a:srgbClr val="000000"/>
              </a:buClr>
              <a:buFont typeface="Arial"/>
              <a:buChar char="»"/>
            </a:pPr>
            <a:r>
              <a:rPr lang="en-US" sz="2000" b="0" strike="noStrike" spc="-1">
                <a:solidFill>
                  <a:srgbClr val="000000"/>
                </a:solidFill>
                <a:uFill>
                  <a:solidFill>
                    <a:srgbClr val="FFFFFF"/>
                  </a:solidFill>
                </a:uFill>
                <a:latin typeface="Calibri"/>
              </a:rPr>
              <a:t>Fifth level</a:t>
            </a:r>
            <a:endParaRPr lang="en-US" sz="3200" b="0" strike="noStrike" spc="-1">
              <a:solidFill>
                <a:srgbClr val="000000"/>
              </a:solidFill>
              <a:uFill>
                <a:solidFill>
                  <a:srgbClr val="FFFFFF"/>
                </a:solidFill>
              </a:uFill>
              <a:latin typeface="Calibri"/>
            </a:endParaRPr>
          </a:p>
        </p:txBody>
      </p:sp>
      <p:sp>
        <p:nvSpPr>
          <p:cNvPr id="74"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en-US" sz="1200" b="0" strike="noStrike" spc="-1">
                <a:solidFill>
                  <a:srgbClr val="8B8B8B"/>
                </a:solidFill>
                <a:uFill>
                  <a:solidFill>
                    <a:srgbClr val="FFFFFF"/>
                  </a:solidFill>
                </a:uFill>
                <a:latin typeface="Calibri"/>
              </a:rPr>
              <a:t>3/9/16</a:t>
            </a:r>
            <a:endParaRPr lang="en-US" sz="1400" b="0" strike="noStrike" spc="-1">
              <a:solidFill>
                <a:srgbClr val="000000"/>
              </a:solidFill>
              <a:uFill>
                <a:solidFill>
                  <a:srgbClr val="FFFFFF"/>
                </a:solidFill>
              </a:uFill>
              <a:latin typeface="Times New Roman"/>
            </a:endParaRPr>
          </a:p>
        </p:txBody>
      </p:sp>
      <p:sp>
        <p:nvSpPr>
          <p:cNvPr id="75" name="PlaceHolder 4"/>
          <p:cNvSpPr>
            <a:spLocks noGrp="1"/>
          </p:cNvSpPr>
          <p:nvPr>
            <p:ph type="ftr"/>
          </p:nvPr>
        </p:nvSpPr>
        <p:spPr>
          <a:xfrm>
            <a:off x="3124080" y="6356520"/>
            <a:ext cx="2895120" cy="36468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76"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28F2910D-CF01-4A03-A3CE-B2AF25022B87}" type="slidenum">
              <a:rPr lang="en-US" sz="1200" b="0" strike="noStrike" spc="-1">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orldbank.org/africa/youthemploymentreport"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533520" y="371520"/>
            <a:ext cx="4037760" cy="618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endParaRPr lang="en-US" sz="1800" b="0" strike="noStrike" spc="-1">
              <a:solidFill>
                <a:srgbClr val="000000"/>
              </a:solidFill>
              <a:uFill>
                <a:solidFill>
                  <a:srgbClr val="FFFFFF"/>
                </a:solidFill>
              </a:uFill>
              <a:latin typeface="Arial"/>
            </a:endParaRPr>
          </a:p>
          <a:p>
            <a:r>
              <a:rPr lang="en-US" sz="4400" b="0" strike="noStrike" spc="-1">
                <a:solidFill>
                  <a:srgbClr val="000000"/>
                </a:solidFill>
                <a:uFill>
                  <a:solidFill>
                    <a:srgbClr val="FFFFFF"/>
                  </a:solidFill>
                </a:uFill>
                <a:latin typeface="Calibri"/>
              </a:rPr>
              <a:t>Employment in Sub-Sahara Africa -</a:t>
            </a:r>
            <a:endParaRPr lang="en-US" sz="1800" b="0" strike="noStrike" spc="-1">
              <a:solidFill>
                <a:srgbClr val="000000"/>
              </a:solidFill>
              <a:uFill>
                <a:solidFill>
                  <a:srgbClr val="FFFFFF"/>
                </a:solidFill>
              </a:uFill>
              <a:latin typeface="Arial"/>
            </a:endParaRPr>
          </a:p>
          <a:p>
            <a:r>
              <a:rPr lang="en-US" sz="4400" b="0" strike="noStrike" spc="-1">
                <a:solidFill>
                  <a:srgbClr val="000000"/>
                </a:solidFill>
                <a:uFill>
                  <a:solidFill>
                    <a:srgbClr val="FFFFFF"/>
                  </a:solidFill>
                </a:uFill>
                <a:latin typeface="Calibri"/>
              </a:rPr>
              <a:t>A Concern for the Church</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a:p>
            <a:r>
              <a:rPr lang="en-US" sz="2800" b="0" strike="noStrike" spc="-1">
                <a:solidFill>
                  <a:srgbClr val="000000"/>
                </a:solidFill>
                <a:uFill>
                  <a:solidFill>
                    <a:srgbClr val="FFFFFF"/>
                  </a:solidFill>
                </a:uFill>
                <a:latin typeface="Calibri"/>
              </a:rPr>
              <a:t>adapted from presentation by Louise Fox</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a:p>
            <a:pPr algn="ctr">
              <a:lnSpc>
                <a:spcPct val="100000"/>
              </a:lnSpc>
            </a:pPr>
            <a:r>
              <a:rPr lang="en-US" sz="2000" b="0" u="sng" strike="noStrike" spc="-1">
                <a:solidFill>
                  <a:srgbClr val="0000FF"/>
                </a:solidFill>
                <a:uFill>
                  <a:solidFill>
                    <a:srgbClr val="FFFFFF"/>
                  </a:solidFill>
                </a:uFill>
                <a:latin typeface="Calibri"/>
                <a:hlinkClick r:id="rId3"/>
              </a:rPr>
              <a:t>www.worldbank.org/africa/youthemploymentreport</a:t>
            </a:r>
            <a:r>
              <a:rPr lang="en-US" sz="2000" b="0" strike="noStrike" spc="-1">
                <a:solidFill>
                  <a:srgbClr val="000000"/>
                </a:solidFill>
                <a:uFill>
                  <a:solidFill>
                    <a:srgbClr val="FFFFFF"/>
                  </a:solidFill>
                </a:uFill>
                <a:latin typeface="Calibri"/>
              </a:rPr>
              <a:t>  </a:t>
            </a:r>
            <a:endParaRPr lang="en-US" sz="1800" b="0" strike="noStrike" spc="-1">
              <a:solidFill>
                <a:srgbClr val="000000"/>
              </a:solidFill>
              <a:uFill>
                <a:solidFill>
                  <a:srgbClr val="FFFFFF"/>
                </a:solidFill>
              </a:uFill>
              <a:latin typeface="Arial"/>
            </a:endParaRPr>
          </a:p>
        </p:txBody>
      </p:sp>
      <p:pic>
        <p:nvPicPr>
          <p:cNvPr id="117" name="Picture 7"/>
          <p:cNvPicPr/>
          <p:nvPr/>
        </p:nvPicPr>
        <p:blipFill>
          <a:blip r:embed="rId4"/>
          <a:srcRect l="30434"/>
          <a:stretch/>
        </p:blipFill>
        <p:spPr>
          <a:xfrm>
            <a:off x="4800600" y="1276200"/>
            <a:ext cx="3665880" cy="3523680"/>
          </a:xfrm>
          <a:prstGeom prst="rect">
            <a:avLst/>
          </a:prstGeom>
          <a:ln>
            <a:noFill/>
          </a:ln>
        </p:spPr>
      </p:pic>
      <p:sp>
        <p:nvSpPr>
          <p:cNvPr id="118" name="CustomShape 2"/>
          <p:cNvSpPr/>
          <p:nvPr/>
        </p:nvSpPr>
        <p:spPr>
          <a:xfrm>
            <a:off x="5334120" y="5410080"/>
            <a:ext cx="335196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uFill>
                  <a:solidFill>
                    <a:srgbClr val="FFFFFF"/>
                  </a:solidFill>
                </a:uFill>
                <a:latin typeface="Calibri"/>
                <a:ea typeface="DejaVu Sans"/>
              </a:rPr>
              <a:t>          http://bit.ly/1aXTUXs</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US" sz="2800" b="0" strike="noStrike" spc="-1">
                <a:solidFill>
                  <a:srgbClr val="000000"/>
                </a:solidFill>
                <a:uFill>
                  <a:solidFill>
                    <a:srgbClr val="FFFFFF"/>
                  </a:solidFill>
                </a:uFill>
                <a:latin typeface="Calibri"/>
              </a:rPr>
              <a:t>                                       Three modules</a:t>
            </a:r>
            <a:endParaRPr lang="en-US" sz="1800" b="0" strike="noStrike" spc="-1">
              <a:solidFill>
                <a:srgbClr val="000000"/>
              </a:solidFill>
              <a:uFill>
                <a:solidFill>
                  <a:srgbClr val="FFFFFF"/>
                </a:solidFill>
              </a:uFill>
              <a:latin typeface="Arial"/>
            </a:endParaRPr>
          </a:p>
        </p:txBody>
      </p:sp>
      <p:sp>
        <p:nvSpPr>
          <p:cNvPr id="140" name="CustomShape 2"/>
          <p:cNvSpPr/>
          <p:nvPr/>
        </p:nvSpPr>
        <p:spPr>
          <a:xfrm>
            <a:off x="1188720" y="1390680"/>
            <a:ext cx="7772040" cy="502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2600" b="0" strike="noStrike" spc="-1">
                <a:solidFill>
                  <a:srgbClr val="000000"/>
                </a:solidFill>
                <a:uFill>
                  <a:solidFill>
                    <a:srgbClr val="FFFFFF"/>
                  </a:solidFill>
                </a:uFill>
                <a:latin typeface="Arial"/>
              </a:rPr>
              <a:t>Part I: Introducing Biblical Entrepreneurship		</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BE Entrepreneurship Attitude			</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BE Character							</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How to identify opportunities			</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How to take calculated risks</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How to Solve Problems </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Understanding Stewardship</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Understanding Biblical Profit</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Goals and Responsibilities</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Part II: Tools of Business</a:t>
            </a:r>
            <a:endParaRPr lang="en-US" sz="1800" b="0" strike="noStrike" spc="-1">
              <a:solidFill>
                <a:srgbClr val="000000"/>
              </a:solidFill>
              <a:uFill>
                <a:solidFill>
                  <a:srgbClr val="FFFFFF"/>
                </a:solidFill>
              </a:uFill>
              <a:latin typeface="Arial"/>
            </a:endParaRPr>
          </a:p>
          <a:p>
            <a:r>
              <a:rPr lang="en-US" sz="2600" b="0" strike="noStrike" spc="-1">
                <a:solidFill>
                  <a:srgbClr val="000000"/>
                </a:solidFill>
                <a:uFill>
                  <a:solidFill>
                    <a:srgbClr val="FFFFFF"/>
                  </a:solidFill>
                </a:uFill>
                <a:latin typeface="Arial"/>
              </a:rPr>
              <a:t>Part III: Developing your Business Plan</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a:p>
            <a:r>
              <a:rPr lang="en-US" sz="1800" b="0" strike="noStrike" spc="-1">
                <a:solidFill>
                  <a:srgbClr val="000000"/>
                </a:solidFill>
                <a:uFill>
                  <a:solidFill>
                    <a:srgbClr val="FFFFFF"/>
                  </a:solidFill>
                </a:uFill>
                <a:latin typeface="Arial"/>
              </a:rPr>
              <a: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304920" y="838080"/>
            <a:ext cx="4190400" cy="2361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uFill>
                  <a:solidFill>
                    <a:srgbClr val="FFFFFF"/>
                  </a:solidFill>
                </a:uFill>
                <a:latin typeface="Trebuchet MS"/>
              </a:rPr>
              <a:t>Thank you</a:t>
            </a:r>
            <a:endParaRPr lang="en-US" sz="1800" b="0" strike="noStrike" spc="-1">
              <a:solidFill>
                <a:srgbClr val="000000"/>
              </a:solidFill>
              <a:uFill>
                <a:solidFill>
                  <a:srgbClr val="FFFFFF"/>
                </a:solidFill>
              </a:uFill>
              <a:latin typeface="Arial"/>
            </a:endParaRPr>
          </a:p>
        </p:txBody>
      </p:sp>
      <p:pic>
        <p:nvPicPr>
          <p:cNvPr id="142" name="Picture 3"/>
          <p:cNvPicPr/>
          <p:nvPr/>
        </p:nvPicPr>
        <p:blipFill>
          <a:blip r:embed="rId3"/>
          <a:stretch/>
        </p:blipFill>
        <p:spPr>
          <a:xfrm>
            <a:off x="155880" y="4343400"/>
            <a:ext cx="1999440" cy="2285280"/>
          </a:xfrm>
          <a:prstGeom prst="rect">
            <a:avLst/>
          </a:prstGeom>
          <a:ln>
            <a:noFill/>
          </a:ln>
        </p:spPr>
      </p:pic>
      <p:pic>
        <p:nvPicPr>
          <p:cNvPr id="143" name="Picture 4"/>
          <p:cNvPicPr/>
          <p:nvPr/>
        </p:nvPicPr>
        <p:blipFill>
          <a:blip r:embed="rId4"/>
          <a:srcRect l="2716"/>
          <a:stretch/>
        </p:blipFill>
        <p:spPr>
          <a:xfrm>
            <a:off x="4419720" y="4343400"/>
            <a:ext cx="2275200" cy="2285280"/>
          </a:xfrm>
          <a:prstGeom prst="rect">
            <a:avLst/>
          </a:prstGeom>
          <a:ln>
            <a:noFill/>
          </a:ln>
        </p:spPr>
      </p:pic>
      <p:pic>
        <p:nvPicPr>
          <p:cNvPr id="144" name="Picture 5"/>
          <p:cNvPicPr/>
          <p:nvPr/>
        </p:nvPicPr>
        <p:blipFill>
          <a:blip r:embed="rId5"/>
          <a:srcRect l="25021"/>
          <a:stretch/>
        </p:blipFill>
        <p:spPr>
          <a:xfrm>
            <a:off x="2153520" y="4343400"/>
            <a:ext cx="2282400" cy="2285280"/>
          </a:xfrm>
          <a:prstGeom prst="rect">
            <a:avLst/>
          </a:prstGeom>
          <a:ln>
            <a:noFill/>
          </a:ln>
        </p:spPr>
      </p:pic>
      <p:pic>
        <p:nvPicPr>
          <p:cNvPr id="145" name="Picture 6"/>
          <p:cNvPicPr/>
          <p:nvPr/>
        </p:nvPicPr>
        <p:blipFill>
          <a:blip r:embed="rId6"/>
          <a:srcRect l="14300" r="14190"/>
          <a:stretch/>
        </p:blipFill>
        <p:spPr>
          <a:xfrm>
            <a:off x="6694920" y="4343400"/>
            <a:ext cx="2285280" cy="2285280"/>
          </a:xfrm>
          <a:prstGeom prst="rect">
            <a:avLst/>
          </a:prstGeom>
          <a:ln>
            <a:noFill/>
          </a:ln>
        </p:spPr>
      </p:pic>
      <p:pic>
        <p:nvPicPr>
          <p:cNvPr id="146" name="Picture 7"/>
          <p:cNvPicPr/>
          <p:nvPr/>
        </p:nvPicPr>
        <p:blipFill>
          <a:blip r:embed="rId7"/>
          <a:srcRect l="30434"/>
          <a:stretch/>
        </p:blipFill>
        <p:spPr>
          <a:xfrm>
            <a:off x="4944240" y="304920"/>
            <a:ext cx="3665880" cy="35236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0" strike="noStrike" spc="-1">
                <a:solidFill>
                  <a:srgbClr val="000000"/>
                </a:solidFill>
                <a:uFill>
                  <a:solidFill>
                    <a:srgbClr val="FFFFFF"/>
                  </a:solidFill>
                </a:uFill>
                <a:latin typeface="Calibri"/>
              </a:rPr>
              <a:t>Fact: Africa in a Young Continent … and will remain so</a:t>
            </a:r>
            <a:endParaRPr lang="en-US" sz="1800" b="0" strike="noStrike" spc="-1">
              <a:solidFill>
                <a:srgbClr val="000000"/>
              </a:solidFill>
              <a:uFill>
                <a:solidFill>
                  <a:srgbClr val="FFFFFF"/>
                </a:solidFill>
              </a:uFill>
              <a:latin typeface="Arial"/>
            </a:endParaRPr>
          </a:p>
        </p:txBody>
      </p:sp>
      <p:sp>
        <p:nvSpPr>
          <p:cNvPr id="120" name="CustomShape 2"/>
          <p:cNvSpPr/>
          <p:nvPr/>
        </p:nvSpPr>
        <p:spPr>
          <a:xfrm>
            <a:off x="919440" y="1490400"/>
            <a:ext cx="1738080" cy="3333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600" b="0" strike="noStrike" spc="-1">
                <a:solidFill>
                  <a:srgbClr val="000000"/>
                </a:solidFill>
                <a:uFill>
                  <a:solidFill>
                    <a:srgbClr val="FFFFFF"/>
                  </a:solidFill>
                </a:uFill>
                <a:latin typeface="Calibri"/>
                <a:ea typeface="DejaVu Sans"/>
              </a:rPr>
              <a:t>Sub-Saharan Africa</a:t>
            </a:r>
            <a:endParaRPr lang="en-US" sz="1800" b="0" strike="noStrike" spc="-1">
              <a:solidFill>
                <a:srgbClr val="000000"/>
              </a:solidFill>
              <a:uFill>
                <a:solidFill>
                  <a:srgbClr val="FFFFFF"/>
                </a:solidFill>
              </a:uFill>
              <a:latin typeface="Arial"/>
            </a:endParaRPr>
          </a:p>
        </p:txBody>
      </p:sp>
      <p:sp>
        <p:nvSpPr>
          <p:cNvPr id="121" name="CustomShape 3"/>
          <p:cNvSpPr/>
          <p:nvPr/>
        </p:nvSpPr>
        <p:spPr>
          <a:xfrm>
            <a:off x="6553080" y="6356520"/>
            <a:ext cx="213300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F058D2D9-7340-4E4A-91A2-AE89BEB048BF}" type="slidenum">
              <a:rPr lang="en-US" sz="1200" b="0" strike="noStrike" spc="-1">
                <a:solidFill>
                  <a:srgbClr val="8B8B8B"/>
                </a:solidFill>
                <a:uFill>
                  <a:solidFill>
                    <a:srgbClr val="FFFFFF"/>
                  </a:solidFill>
                </a:uFill>
                <a:latin typeface="Calibri"/>
              </a:rPr>
              <a:t>2</a:t>
            </a:fld>
            <a:endParaRPr lang="en-US" sz="1800" b="0" strike="noStrike" spc="-1">
              <a:solidFill>
                <a:srgbClr val="000000"/>
              </a:solidFill>
              <a:uFill>
                <a:solidFill>
                  <a:srgbClr val="FFFFFF"/>
                </a:solidFill>
              </a:uFill>
              <a:latin typeface="Arial"/>
            </a:endParaRPr>
          </a:p>
        </p:txBody>
      </p:sp>
      <p:sp>
        <p:nvSpPr>
          <p:cNvPr id="122" name="CustomShape 4"/>
          <p:cNvSpPr/>
          <p:nvPr/>
        </p:nvSpPr>
        <p:spPr>
          <a:xfrm>
            <a:off x="4196880" y="1566360"/>
            <a:ext cx="1049400" cy="3333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600" b="0" strike="noStrike" spc="-1">
                <a:solidFill>
                  <a:srgbClr val="000000"/>
                </a:solidFill>
                <a:uFill>
                  <a:solidFill>
                    <a:srgbClr val="FFFFFF"/>
                  </a:solidFill>
                </a:uFill>
                <a:latin typeface="Calibri"/>
                <a:ea typeface="DejaVu Sans"/>
              </a:rPr>
              <a:t>South Asia</a:t>
            </a:r>
            <a:endParaRPr lang="en-US" sz="1800" b="0" strike="noStrike" spc="-1">
              <a:solidFill>
                <a:srgbClr val="000000"/>
              </a:solidFill>
              <a:uFill>
                <a:solidFill>
                  <a:srgbClr val="FFFFFF"/>
                </a:solidFill>
              </a:uFill>
              <a:latin typeface="Arial"/>
            </a:endParaRPr>
          </a:p>
        </p:txBody>
      </p:sp>
      <p:graphicFrame>
        <p:nvGraphicFramePr>
          <p:cNvPr id="123" name="Chart 9"/>
          <p:cNvGraphicFramePr/>
          <p:nvPr/>
        </p:nvGraphicFramePr>
        <p:xfrm>
          <a:off x="76320" y="2133720"/>
          <a:ext cx="2925360" cy="31082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4" name="Chart 10"/>
          <p:cNvGraphicFramePr/>
          <p:nvPr/>
        </p:nvGraphicFramePr>
        <p:xfrm>
          <a:off x="3124080" y="2133720"/>
          <a:ext cx="2925360" cy="3108240"/>
        </p:xfrm>
        <a:graphic>
          <a:graphicData uri="http://schemas.openxmlformats.org/drawingml/2006/chart">
            <c:chart xmlns:c="http://schemas.openxmlformats.org/drawingml/2006/chart" xmlns:r="http://schemas.openxmlformats.org/officeDocument/2006/relationships" r:id="rId4"/>
          </a:graphicData>
        </a:graphic>
      </p:graphicFrame>
      <p:sp>
        <p:nvSpPr>
          <p:cNvPr id="125" name="CustomShape 5"/>
          <p:cNvSpPr/>
          <p:nvPr/>
        </p:nvSpPr>
        <p:spPr>
          <a:xfrm>
            <a:off x="6745680" y="1490400"/>
            <a:ext cx="1832760" cy="3333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600" b="0" strike="noStrike" spc="-1">
                <a:solidFill>
                  <a:srgbClr val="000000"/>
                </a:solidFill>
                <a:uFill>
                  <a:solidFill>
                    <a:srgbClr val="FFFFFF"/>
                  </a:solidFill>
                </a:uFill>
                <a:latin typeface="Calibri"/>
                <a:ea typeface="DejaVu Sans"/>
              </a:rPr>
              <a:t>East Asia and Pacific</a:t>
            </a:r>
            <a:endParaRPr lang="en-US" sz="1800" b="0" strike="noStrike" spc="-1">
              <a:solidFill>
                <a:srgbClr val="000000"/>
              </a:solidFill>
              <a:uFill>
                <a:solidFill>
                  <a:srgbClr val="FFFFFF"/>
                </a:solidFill>
              </a:uFill>
              <a:latin typeface="Arial"/>
            </a:endParaRPr>
          </a:p>
        </p:txBody>
      </p:sp>
      <p:graphicFrame>
        <p:nvGraphicFramePr>
          <p:cNvPr id="126" name="Chart 12"/>
          <p:cNvGraphicFramePr/>
          <p:nvPr/>
        </p:nvGraphicFramePr>
        <p:xfrm>
          <a:off x="6065640" y="2133720"/>
          <a:ext cx="2925360" cy="310824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457200" y="685800"/>
            <a:ext cx="8229240" cy="5105160"/>
          </a:xfrm>
          <a:prstGeom prst="rect">
            <a:avLst/>
          </a:prstGeom>
          <a:noFill/>
          <a:ln>
            <a:noFill/>
          </a:ln>
        </p:spPr>
        <p:txBody>
          <a:bodyPr anchor="ctr"/>
          <a:lstStyle/>
          <a:p>
            <a:pPr>
              <a:lnSpc>
                <a:spcPct val="100000"/>
              </a:lnSpc>
            </a:pPr>
            <a:r>
              <a:rPr lang="en-US" sz="2700" b="0" strike="noStrike" spc="-1">
                <a:solidFill>
                  <a:srgbClr val="000000"/>
                </a:solidFill>
                <a:uFill>
                  <a:solidFill>
                    <a:srgbClr val="FFFFFF"/>
                  </a:solidFill>
                </a:uFill>
                <a:latin typeface="Calibri"/>
              </a:rPr>
              <a:t>                                               </a:t>
            </a:r>
            <a:r>
              <a:rPr lang="en-US" sz="3600" b="1" strike="noStrike" spc="-1">
                <a:solidFill>
                  <a:srgbClr val="000000"/>
                </a:solidFill>
                <a:uFill>
                  <a:solidFill>
                    <a:srgbClr val="FFFFFF"/>
                  </a:solidFill>
                </a:uFill>
                <a:latin typeface="Calibri"/>
              </a:rPr>
              <a:t>Story Highlights</a:t>
            </a:r>
            <a:r>
              <a:rPr lang="en-US" sz="2700" b="1" strike="noStrike" spc="-1">
                <a:solidFill>
                  <a:srgbClr val="000000"/>
                </a:solidFill>
                <a:uFill>
                  <a:solidFill>
                    <a:srgbClr val="FFFFFF"/>
                  </a:solidFill>
                </a:uFill>
                <a:latin typeface="Calibri"/>
              </a:rPr>
              <a:t>
</a:t>
            </a:r>
            <a:r>
              <a:rPr lang="en-US" sz="2700" b="0" strike="noStrike" spc="-1">
                <a:solidFill>
                  <a:srgbClr val="000000"/>
                </a:solidFill>
                <a:uFill>
                  <a:solidFill>
                    <a:srgbClr val="FFFFFF"/>
                  </a:solidFill>
                </a:uFill>
                <a:latin typeface="Calibri"/>
              </a:rPr>
              <a:t>
</a:t>
            </a:r>
            <a:r>
              <a:rPr lang="en-US" sz="3600" b="0" strike="noStrike" spc="-1">
                <a:solidFill>
                  <a:srgbClr val="000000"/>
                </a:solidFill>
                <a:uFill>
                  <a:solidFill>
                    <a:srgbClr val="FFFFFF"/>
                  </a:solidFill>
                </a:uFill>
                <a:latin typeface="Calibri"/>
              </a:rPr>
              <a:t>1. Eleven million youth are expected to enter Africa’s labor market every year for the next decade. 
2. Despite rapid growth in formal wage sector jobs, the majority of these youth are likely to work on family farms and in household enterprises, often with very low incomes. 
3. To boost young people’s earnings, governments need to hasten overall business climate reforms, strengthen basic education, and make land, infrastructure</a:t>
            </a:r>
            <a:r>
              <a:rPr lang="en-US" sz="2800" b="0" i="1" strike="noStrike" spc="-1">
                <a:solidFill>
                  <a:srgbClr val="000000"/>
                </a:solidFill>
                <a:uFill>
                  <a:solidFill>
                    <a:srgbClr val="FFFFFF"/>
                  </a:solidFill>
                </a:uFill>
                <a:latin typeface="Calibri"/>
              </a:rPr>
              <a:t>, </a:t>
            </a:r>
            <a:r>
              <a:rPr lang="en-US" sz="3600" b="0" i="1" strike="noStrike" spc="-1">
                <a:solidFill>
                  <a:srgbClr val="000000"/>
                </a:solidFill>
                <a:uFill>
                  <a:solidFill>
                    <a:srgbClr val="FFFFFF"/>
                  </a:solidFill>
                </a:uFill>
                <a:latin typeface="Calibri"/>
              </a:rPr>
              <a:t>training and financing more accessible.</a:t>
            </a:r>
            <a:endParaRPr lang="en-US" sz="1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3429000" y="1943280"/>
            <a:ext cx="5180760" cy="913680"/>
          </a:xfrm>
          <a:prstGeom prst="roundRect">
            <a:avLst>
              <a:gd name="adj" fmla="val 16667"/>
            </a:avLst>
          </a:prstGeom>
          <a:no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nSpc>
                <a:spcPct val="100000"/>
              </a:lnSpc>
            </a:pPr>
            <a:r>
              <a:rPr lang="en-US" sz="1800" b="0" strike="noStrike" spc="-1">
                <a:solidFill>
                  <a:srgbClr val="000000"/>
                </a:solidFill>
                <a:uFill>
                  <a:solidFill>
                    <a:srgbClr val="FFFFFF"/>
                  </a:solidFill>
                </a:uFill>
                <a:latin typeface="Calibri"/>
                <a:ea typeface="DejaVu Sans"/>
              </a:rPr>
              <a:t>YE is about building skills through improving the </a:t>
            </a:r>
            <a:r>
              <a:rPr lang="en-US" sz="1800" b="1" i="1" strike="noStrike" spc="-1">
                <a:solidFill>
                  <a:srgbClr val="000000"/>
                </a:solidFill>
                <a:uFill>
                  <a:solidFill>
                    <a:srgbClr val="FFFFFF"/>
                  </a:solidFill>
                </a:uFill>
                <a:latin typeface="Calibri"/>
                <a:ea typeface="DejaVu Sans"/>
              </a:rPr>
              <a:t>quality of education</a:t>
            </a:r>
            <a:r>
              <a:rPr lang="en-US" sz="1800" b="0" strike="noStrike" spc="-1">
                <a:solidFill>
                  <a:srgbClr val="000000"/>
                </a:solidFill>
                <a:uFill>
                  <a:solidFill>
                    <a:srgbClr val="FFFFFF"/>
                  </a:solidFill>
                </a:uFill>
                <a:latin typeface="Calibri"/>
                <a:ea typeface="DejaVu Sans"/>
              </a:rPr>
              <a:t>, as well as behavioral and business skills</a:t>
            </a:r>
            <a:endParaRPr lang="en-US" sz="1800" b="0" strike="noStrike" spc="-1">
              <a:solidFill>
                <a:srgbClr val="000000"/>
              </a:solidFill>
              <a:uFill>
                <a:solidFill>
                  <a:srgbClr val="FFFFFF"/>
                </a:solidFill>
              </a:uFill>
              <a:latin typeface="Arial"/>
            </a:endParaRPr>
          </a:p>
        </p:txBody>
      </p:sp>
      <p:sp>
        <p:nvSpPr>
          <p:cNvPr id="129" name="CustomShape 2"/>
          <p:cNvSpPr/>
          <p:nvPr/>
        </p:nvSpPr>
        <p:spPr>
          <a:xfrm>
            <a:off x="3429000" y="3010320"/>
            <a:ext cx="5180760" cy="913680"/>
          </a:xfrm>
          <a:prstGeom prst="roundRect">
            <a:avLst>
              <a:gd name="adj" fmla="val 16667"/>
            </a:avLst>
          </a:prstGeom>
          <a:no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nSpc>
                <a:spcPct val="100000"/>
              </a:lnSpc>
            </a:pPr>
            <a:r>
              <a:rPr lang="en-US" sz="1800" b="0" strike="noStrike" spc="-1">
                <a:solidFill>
                  <a:srgbClr val="000000"/>
                </a:solidFill>
                <a:uFill>
                  <a:solidFill>
                    <a:srgbClr val="FFFFFF"/>
                  </a:solidFill>
                </a:uFill>
                <a:latin typeface="Calibri"/>
                <a:ea typeface="DejaVu Sans"/>
              </a:rPr>
              <a:t>YE is about </a:t>
            </a:r>
            <a:r>
              <a:rPr lang="en-US" sz="1800" b="1" i="1" strike="noStrike" spc="-1">
                <a:solidFill>
                  <a:srgbClr val="000000"/>
                </a:solidFill>
                <a:uFill>
                  <a:solidFill>
                    <a:srgbClr val="FFFFFF"/>
                  </a:solidFill>
                </a:uFill>
                <a:latin typeface="Calibri"/>
                <a:ea typeface="DejaVu Sans"/>
              </a:rPr>
              <a:t>agriculture</a:t>
            </a:r>
            <a:r>
              <a:rPr lang="en-US" sz="1800" b="0" strike="noStrike" spc="-1">
                <a:solidFill>
                  <a:srgbClr val="000000"/>
                </a:solidFill>
                <a:uFill>
                  <a:solidFill>
                    <a:srgbClr val="FFFFFF"/>
                  </a:solidFill>
                </a:uFill>
                <a:latin typeface="Calibri"/>
                <a:ea typeface="DejaVu Sans"/>
              </a:rPr>
              <a:t> – where strategies exist but have not been implemented, and could benefit from a youth lens</a:t>
            </a:r>
            <a:endParaRPr lang="en-US" sz="1800" b="0" strike="noStrike" spc="-1">
              <a:solidFill>
                <a:srgbClr val="000000"/>
              </a:solidFill>
              <a:uFill>
                <a:solidFill>
                  <a:srgbClr val="FFFFFF"/>
                </a:solidFill>
              </a:uFill>
              <a:latin typeface="Arial"/>
            </a:endParaRPr>
          </a:p>
        </p:txBody>
      </p:sp>
      <p:sp>
        <p:nvSpPr>
          <p:cNvPr id="130" name="CustomShape 3"/>
          <p:cNvSpPr/>
          <p:nvPr/>
        </p:nvSpPr>
        <p:spPr>
          <a:xfrm>
            <a:off x="3429000" y="4077000"/>
            <a:ext cx="5180760" cy="913680"/>
          </a:xfrm>
          <a:prstGeom prst="roundRect">
            <a:avLst>
              <a:gd name="adj" fmla="val 16667"/>
            </a:avLst>
          </a:prstGeom>
          <a:no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nSpc>
                <a:spcPct val="100000"/>
              </a:lnSpc>
            </a:pPr>
            <a:r>
              <a:rPr lang="en-US" sz="1800" b="0" strike="noStrike" spc="-1">
                <a:solidFill>
                  <a:srgbClr val="000000"/>
                </a:solidFill>
                <a:uFill>
                  <a:solidFill>
                    <a:srgbClr val="FFFFFF"/>
                  </a:solidFill>
                </a:uFill>
                <a:latin typeface="Calibri"/>
                <a:ea typeface="DejaVu Sans"/>
              </a:rPr>
              <a:t>YE is about </a:t>
            </a:r>
            <a:r>
              <a:rPr lang="en-US" sz="1800" b="1" i="1" strike="noStrike" spc="-1">
                <a:solidFill>
                  <a:srgbClr val="000000"/>
                </a:solidFill>
                <a:uFill>
                  <a:solidFill>
                    <a:srgbClr val="FFFFFF"/>
                  </a:solidFill>
                </a:uFill>
                <a:latin typeface="Calibri"/>
                <a:ea typeface="DejaVu Sans"/>
              </a:rPr>
              <a:t>household non-farm enterprises </a:t>
            </a:r>
            <a:r>
              <a:rPr lang="en-US" sz="1800" b="0" strike="noStrike" spc="-1">
                <a:solidFill>
                  <a:srgbClr val="000000"/>
                </a:solidFill>
                <a:uFill>
                  <a:solidFill>
                    <a:srgbClr val="FFFFFF"/>
                  </a:solidFill>
                </a:uFill>
                <a:latin typeface="Calibri"/>
                <a:ea typeface="DejaVu Sans"/>
              </a:rPr>
              <a:t>– where few strategies exist  - </a:t>
            </a:r>
            <a:r>
              <a:rPr lang="en-US" sz="1800" b="1" strike="noStrike" spc="-1">
                <a:solidFill>
                  <a:srgbClr val="000000"/>
                </a:solidFill>
                <a:uFill>
                  <a:solidFill>
                    <a:srgbClr val="FFFFFF"/>
                  </a:solidFill>
                </a:uFill>
                <a:latin typeface="Calibri"/>
                <a:ea typeface="DejaVu Sans"/>
              </a:rPr>
              <a:t>50 million households</a:t>
            </a:r>
            <a:endParaRPr lang="en-US" sz="1800" b="0" strike="noStrike" spc="-1">
              <a:solidFill>
                <a:srgbClr val="000000"/>
              </a:solidFill>
              <a:uFill>
                <a:solidFill>
                  <a:srgbClr val="FFFFFF"/>
                </a:solidFill>
              </a:uFill>
              <a:latin typeface="Arial"/>
            </a:endParaRPr>
          </a:p>
        </p:txBody>
      </p:sp>
      <p:sp>
        <p:nvSpPr>
          <p:cNvPr id="131" name="CustomShape 4"/>
          <p:cNvSpPr/>
          <p:nvPr/>
        </p:nvSpPr>
        <p:spPr>
          <a:xfrm>
            <a:off x="3432960" y="5229000"/>
            <a:ext cx="5180760" cy="913680"/>
          </a:xfrm>
          <a:prstGeom prst="roundRect">
            <a:avLst>
              <a:gd name="adj" fmla="val 16667"/>
            </a:avLst>
          </a:prstGeom>
          <a:no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nSpc>
                <a:spcPct val="100000"/>
              </a:lnSpc>
            </a:pPr>
            <a:r>
              <a:rPr lang="en-US" sz="1800" b="0" strike="noStrike" spc="-1">
                <a:solidFill>
                  <a:srgbClr val="000000"/>
                </a:solidFill>
                <a:uFill>
                  <a:solidFill>
                    <a:srgbClr val="FFFFFF"/>
                  </a:solidFill>
                </a:uFill>
                <a:latin typeface="Calibri"/>
                <a:ea typeface="DejaVu Sans"/>
              </a:rPr>
              <a:t>YE is about helping youth overcome multiple constraints, including those that especially hold back particular groups such as </a:t>
            </a:r>
            <a:r>
              <a:rPr lang="en-US" sz="1800" b="1" i="1" strike="noStrike" spc="-1">
                <a:solidFill>
                  <a:srgbClr val="000000"/>
                </a:solidFill>
                <a:uFill>
                  <a:solidFill>
                    <a:srgbClr val="FFFFFF"/>
                  </a:solidFill>
                </a:uFill>
                <a:latin typeface="Calibri"/>
                <a:ea typeface="DejaVu Sans"/>
              </a:rPr>
              <a:t>young women</a:t>
            </a:r>
            <a:endParaRPr lang="en-US" sz="1800" b="0" strike="noStrike" spc="-1">
              <a:solidFill>
                <a:srgbClr val="000000"/>
              </a:solidFill>
              <a:uFill>
                <a:solidFill>
                  <a:srgbClr val="FFFFFF"/>
                </a:solidFill>
              </a:uFill>
              <a:latin typeface="Arial"/>
            </a:endParaRPr>
          </a:p>
        </p:txBody>
      </p:sp>
      <p:sp>
        <p:nvSpPr>
          <p:cNvPr id="132" name="CustomShape 5"/>
          <p:cNvSpPr/>
          <p:nvPr/>
        </p:nvSpPr>
        <p:spPr>
          <a:xfrm>
            <a:off x="304920" y="440280"/>
            <a:ext cx="85338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3200" b="0" strike="noStrike" spc="-1">
                <a:solidFill>
                  <a:srgbClr val="000000"/>
                </a:solidFill>
                <a:uFill>
                  <a:solidFill>
                    <a:srgbClr val="FFFFFF"/>
                  </a:solidFill>
                </a:uFill>
                <a:latin typeface="Calibri"/>
              </a:rPr>
              <a:t>Churches need to be aware and interact with government, NGOs and aid agencies </a:t>
            </a:r>
            <a:endParaRPr lang="en-US" sz="1800" b="0" strike="noStrike" spc="-1">
              <a:solidFill>
                <a:srgbClr val="000000"/>
              </a:solidFill>
              <a:uFill>
                <a:solidFill>
                  <a:srgbClr val="FFFFFF"/>
                </a:solidFill>
              </a:uFill>
              <a:latin typeface="Arial"/>
            </a:endParaRPr>
          </a:p>
          <a:p>
            <a:pPr algn="ctr">
              <a:lnSpc>
                <a:spcPct val="100000"/>
              </a:lnSpc>
            </a:pPr>
            <a:r>
              <a:rPr lang="en-US" sz="3200" b="1" strike="noStrike" spc="-1">
                <a:solidFill>
                  <a:srgbClr val="C00000"/>
                </a:solidFill>
                <a:uFill>
                  <a:solidFill>
                    <a:srgbClr val="FFFFFF"/>
                  </a:solidFill>
                </a:uFill>
                <a:latin typeface="Calibri"/>
              </a:rPr>
              <a:t>about the issue</a:t>
            </a:r>
            <a:endParaRPr lang="en-US" sz="1800" b="0" strike="noStrike" spc="-1">
              <a:solidFill>
                <a:srgbClr val="000000"/>
              </a:solidFill>
              <a:uFill>
                <a:solidFill>
                  <a:srgbClr val="FFFFFF"/>
                </a:solidFill>
              </a:uFill>
              <a:latin typeface="Arial"/>
            </a:endParaRPr>
          </a:p>
        </p:txBody>
      </p:sp>
      <p:sp>
        <p:nvSpPr>
          <p:cNvPr id="133" name="CustomShape 6"/>
          <p:cNvSpPr/>
          <p:nvPr/>
        </p:nvSpPr>
        <p:spPr>
          <a:xfrm>
            <a:off x="457200" y="2438280"/>
            <a:ext cx="2437560" cy="1796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800" b="1" strike="noStrike" spc="-1">
                <a:solidFill>
                  <a:srgbClr val="10243E"/>
                </a:solidFill>
                <a:uFill>
                  <a:solidFill>
                    <a:srgbClr val="FFFFFF"/>
                  </a:solidFill>
                </a:uFill>
                <a:latin typeface="Calibri"/>
                <a:ea typeface="DejaVu Sans"/>
              </a:rPr>
              <a:t>A wide ranging </a:t>
            </a:r>
            <a:endParaRPr lang="en-US" sz="1800" b="0" strike="noStrike" spc="-1">
              <a:solidFill>
                <a:srgbClr val="000000"/>
              </a:solidFill>
              <a:uFill>
                <a:solidFill>
                  <a:srgbClr val="FFFFFF"/>
                </a:solidFill>
              </a:uFill>
              <a:latin typeface="Arial"/>
            </a:endParaRPr>
          </a:p>
          <a:p>
            <a:pPr algn="ctr">
              <a:lnSpc>
                <a:spcPct val="100000"/>
              </a:lnSpc>
            </a:pPr>
            <a:r>
              <a:rPr lang="en-US" sz="2800" b="1" strike="noStrike" spc="-1">
                <a:solidFill>
                  <a:srgbClr val="10243E"/>
                </a:solidFill>
                <a:uFill>
                  <a:solidFill>
                    <a:srgbClr val="FFFFFF"/>
                  </a:solidFill>
                </a:uFill>
                <a:latin typeface="Calibri"/>
                <a:ea typeface="DejaVu Sans"/>
              </a:rPr>
              <a:t>agenda …</a:t>
            </a:r>
            <a:endParaRPr lang="en-US" sz="1800" b="0" strike="noStrike" spc="-1">
              <a:solidFill>
                <a:srgbClr val="000000"/>
              </a:solidFill>
              <a:uFill>
                <a:solidFill>
                  <a:srgbClr val="FFFFFF"/>
                </a:solidFill>
              </a:uFill>
              <a:latin typeface="Arial"/>
            </a:endParaRPr>
          </a:p>
          <a:p>
            <a:pPr algn="ctr">
              <a:lnSpc>
                <a:spcPct val="100000"/>
              </a:lnSpc>
            </a:pPr>
            <a:r>
              <a:rPr lang="en-US" sz="2800" b="1" strike="noStrike" spc="-1">
                <a:solidFill>
                  <a:srgbClr val="10243E"/>
                </a:solidFill>
                <a:uFill>
                  <a:solidFill>
                    <a:srgbClr val="FFFFFF"/>
                  </a:solidFill>
                </a:uFill>
                <a:latin typeface="Calibri"/>
                <a:ea typeface="DejaVu Sans"/>
              </a:rPr>
              <a:t>with no simple answers </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extShape 1"/>
          <p:cNvSpPr txBox="1"/>
          <p:nvPr/>
        </p:nvSpPr>
        <p:spPr>
          <a:xfrm>
            <a:off x="254880" y="152640"/>
            <a:ext cx="8869680" cy="6308280"/>
          </a:xfrm>
          <a:prstGeom prst="rect">
            <a:avLst/>
          </a:prstGeom>
          <a:noFill/>
          <a:ln>
            <a:noFill/>
          </a:ln>
        </p:spPr>
        <p:txBody>
          <a:bodyPr lIns="90000" tIns="45000" rIns="90000" bIns="45000"/>
          <a:lstStyle/>
          <a:p>
            <a:pPr algn="ctr"/>
            <a:r>
              <a:rPr lang="en-US" sz="2000" b="1" strike="noStrike" spc="-1">
                <a:solidFill>
                  <a:srgbClr val="000000"/>
                </a:solidFill>
                <a:uFill>
                  <a:solidFill>
                    <a:srgbClr val="FFFFFF"/>
                  </a:solidFill>
                </a:uFill>
                <a:latin typeface="Arial"/>
              </a:rPr>
              <a:t>Two types</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2 types of entrepreneurs:  well / less educated  professional / less skilled</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2 focus areas : Christian missionary business / family business</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2 areas of business : regular / ICT4D</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2 area of focus: same culture / cross-cultural</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2 exposures to work: more experience / less experience</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1. Build the entrepreneurial capacity of your unit </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Start by gathering information from</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Spirit-filled Christian business persons</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NGOs, Aid agencies – Christian and non-Christian</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Learn the “entrepreneur space” or “Ecosystem” - Map it out of your 		</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country, region, or city.</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Be organized; act in unity? Why?</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2. Two pronged training:  Foundation for Christian business</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Christian business for church members</a:t>
            </a:r>
            <a:endParaRPr lang="en-US" sz="1800" b="0" strike="noStrike" spc="-1">
              <a:solidFill>
                <a:srgbClr val="000000"/>
              </a:solidFill>
              <a:uFill>
                <a:solidFill>
                  <a:srgbClr val="FFFFFF"/>
                </a:solidFill>
              </a:uFill>
              <a:latin typeface="Arial"/>
            </a:endParaRPr>
          </a:p>
          <a:p>
            <a:r>
              <a:rPr lang="en-US" sz="2200" b="0" strike="noStrike" spc="-1">
                <a:solidFill>
                  <a:srgbClr val="000000"/>
                </a:solidFill>
                <a:uFill>
                  <a:solidFill>
                    <a:srgbClr val="FFFFFF"/>
                  </a:solidFill>
                </a:uFill>
                <a:latin typeface="Calibri"/>
              </a:rPr>
              <a:t>		Christian business as mission / Kingdom building</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extShape 1"/>
          <p:cNvSpPr txBox="1"/>
          <p:nvPr/>
        </p:nvSpPr>
        <p:spPr>
          <a:xfrm>
            <a:off x="384120" y="659160"/>
            <a:ext cx="8394120" cy="5833080"/>
          </a:xfrm>
          <a:prstGeom prst="rect">
            <a:avLst/>
          </a:prstGeom>
          <a:noFill/>
          <a:ln>
            <a:noFill/>
          </a:ln>
        </p:spPr>
        <p:txBody>
          <a:bodyPr lIns="90000" tIns="45000" rIns="90000" bIns="45000"/>
          <a:lstStyle/>
          <a:p>
            <a:pPr algn="ctr"/>
            <a:r>
              <a:rPr lang="en-US" sz="2600" b="0" strike="noStrike" spc="-1">
                <a:solidFill>
                  <a:srgbClr val="000000"/>
                </a:solidFill>
                <a:uFill>
                  <a:solidFill>
                    <a:srgbClr val="FFFFFF"/>
                  </a:solidFill>
                </a:uFill>
                <a:latin typeface="Calibri"/>
              </a:rPr>
              <a:t>Caveats</a:t>
            </a:r>
            <a:endParaRPr lang="en-US" sz="1800" b="0" strike="noStrike" spc="-1">
              <a:solidFill>
                <a:srgbClr val="000000"/>
              </a:solidFill>
              <a:uFill>
                <a:solidFill>
                  <a:srgbClr val="FFFFFF"/>
                </a:solidFill>
              </a:uFill>
              <a:latin typeface="Calibri"/>
            </a:endParaRPr>
          </a:p>
          <a:p>
            <a:pPr marL="216000" indent="-216000">
              <a:buClr>
                <a:srgbClr val="000000"/>
              </a:buClr>
              <a:buSzPct val="45000"/>
              <a:buFont typeface="Wingdings" charset="2"/>
              <a:buChar char=""/>
            </a:pPr>
            <a:r>
              <a:rPr lang="en-US" sz="2600" b="0" strike="noStrike" spc="-1">
                <a:solidFill>
                  <a:srgbClr val="000000"/>
                </a:solidFill>
                <a:uFill>
                  <a:solidFill>
                    <a:srgbClr val="FFFFFF"/>
                  </a:solidFill>
                </a:uFill>
                <a:latin typeface="Calibri"/>
              </a:rPr>
              <a:t>Entrepreneurship can be hard,  only 1 or 2 out of 20 persons succeed.</a:t>
            </a:r>
            <a:endParaRPr lang="en-US" sz="1800" b="0" strike="noStrike" spc="-1">
              <a:solidFill>
                <a:srgbClr val="000000"/>
              </a:solidFill>
              <a:uFill>
                <a:solidFill>
                  <a:srgbClr val="FFFFFF"/>
                </a:solidFill>
              </a:uFill>
              <a:latin typeface="Calibri"/>
            </a:endParaRPr>
          </a:p>
          <a:p>
            <a:pPr marL="216000" indent="-216000">
              <a:buClr>
                <a:srgbClr val="000000"/>
              </a:buClr>
              <a:buSzPct val="45000"/>
              <a:buFont typeface="Wingdings" charset="2"/>
              <a:buChar char=""/>
            </a:pPr>
            <a:r>
              <a:rPr lang="en-US" sz="2600" b="0" strike="noStrike" spc="-1">
                <a:solidFill>
                  <a:srgbClr val="000000"/>
                </a:solidFill>
                <a:uFill>
                  <a:solidFill>
                    <a:srgbClr val="FFFFFF"/>
                  </a:solidFill>
                </a:uFill>
                <a:latin typeface="Calibri"/>
              </a:rPr>
              <a:t>It helps to have work experience (but not totally necessary).</a:t>
            </a:r>
            <a:endParaRPr lang="en-US" sz="1800" b="0" strike="noStrike" spc="-1">
              <a:solidFill>
                <a:srgbClr val="000000"/>
              </a:solidFill>
              <a:uFill>
                <a:solidFill>
                  <a:srgbClr val="FFFFFF"/>
                </a:solidFill>
              </a:uFill>
              <a:latin typeface="Calibri"/>
            </a:endParaRPr>
          </a:p>
          <a:p>
            <a:pPr marL="216000" indent="-216000">
              <a:buClr>
                <a:srgbClr val="000000"/>
              </a:buClr>
              <a:buSzPct val="45000"/>
              <a:buFont typeface="Wingdings" charset="2"/>
              <a:buChar char=""/>
            </a:pPr>
            <a:r>
              <a:rPr lang="en-US" sz="1800" b="0" strike="noStrike" spc="-1">
                <a:solidFill>
                  <a:srgbClr val="000000"/>
                </a:solidFill>
                <a:uFill>
                  <a:solidFill>
                    <a:srgbClr val="FFFFFF"/>
                  </a:solidFill>
                </a:uFill>
                <a:latin typeface="Calibri"/>
              </a:rPr>
              <a:t> </a:t>
            </a:r>
          </a:p>
          <a:p>
            <a:pPr marL="216000" indent="-216000">
              <a:buClr>
                <a:srgbClr val="000000"/>
              </a:buClr>
              <a:buSzPct val="45000"/>
              <a:buFont typeface="Wingdings" charset="2"/>
              <a:buChar char=""/>
            </a:pPr>
            <a:r>
              <a:rPr lang="en-US" sz="2600" b="0" strike="noStrike" spc="-1">
                <a:solidFill>
                  <a:srgbClr val="000000"/>
                </a:solidFill>
                <a:uFill>
                  <a:solidFill>
                    <a:srgbClr val="FFFFFF"/>
                  </a:solidFill>
                </a:uFill>
                <a:latin typeface="Calibri"/>
              </a:rPr>
              <a:t>It is NOT the ONLY solution to building support</a:t>
            </a:r>
            <a:endParaRPr lang="en-US" sz="1800" b="0" strike="noStrike" spc="-1">
              <a:solidFill>
                <a:srgbClr val="000000"/>
              </a:solidFill>
              <a:uFill>
                <a:solidFill>
                  <a:srgbClr val="FFFFFF"/>
                </a:solidFill>
              </a:uFill>
              <a:latin typeface="Calibri"/>
            </a:endParaRPr>
          </a:p>
          <a:p>
            <a:pPr marL="216000" indent="-216000">
              <a:buClr>
                <a:srgbClr val="000000"/>
              </a:buClr>
              <a:buSzPct val="45000"/>
              <a:buFont typeface="Wingdings" charset="2"/>
              <a:buChar char=""/>
            </a:pPr>
            <a:r>
              <a:rPr lang="en-US" sz="2600" b="0" strike="noStrike" spc="-1">
                <a:solidFill>
                  <a:srgbClr val="000000"/>
                </a:solidFill>
                <a:uFill>
                  <a:solidFill>
                    <a:srgbClr val="FFFFFF"/>
                  </a:solidFill>
                </a:uFill>
                <a:latin typeface="Calibri"/>
              </a:rPr>
              <a:t>For mission work, one of the best uses is in areas that require Creative Access and where building relationships is necessary</a:t>
            </a:r>
            <a:endParaRPr lang="en-US" sz="1800" b="0" strike="noStrike" spc="-1">
              <a:solidFill>
                <a:srgbClr val="000000"/>
              </a:solidFill>
              <a:uFill>
                <a:solidFill>
                  <a:srgbClr val="FFFFFF"/>
                </a:solidFill>
              </a:uFill>
              <a:latin typeface="Calibri"/>
            </a:endParaRPr>
          </a:p>
          <a:p>
            <a:pPr marL="216000" indent="-216000">
              <a:buClr>
                <a:srgbClr val="000000"/>
              </a:buClr>
              <a:buSzPct val="45000"/>
              <a:buFont typeface="Wingdings" charset="2"/>
              <a:buChar char=""/>
            </a:pPr>
            <a:r>
              <a:rPr lang="en-US" sz="2600" b="0" strike="noStrike" spc="-1">
                <a:solidFill>
                  <a:srgbClr val="000000"/>
                </a:solidFill>
                <a:uFill>
                  <a:solidFill>
                    <a:srgbClr val="FFFFFF"/>
                  </a:solidFill>
                </a:uFill>
                <a:latin typeface="Calibri"/>
              </a:rPr>
              <a:t>Do NOT think of business believers only as a source of money. They can be meaningfully engaged in ministry of evangelism, church planting, and discipleship</a:t>
            </a:r>
            <a:endParaRPr lang="en-US" sz="1800" b="0" strike="noStrike" spc="-1">
              <a:solidFill>
                <a:srgbClr val="000000"/>
              </a:solidFill>
              <a:uFill>
                <a:solidFill>
                  <a:srgbClr val="FFFFFF"/>
                </a:solidFill>
              </a:uFill>
              <a:latin typeface="Calibri"/>
            </a:endParaRPr>
          </a:p>
          <a:p>
            <a:pPr marL="216000" indent="-216000">
              <a:buClr>
                <a:srgbClr val="000000"/>
              </a:buClr>
              <a:buSzPct val="45000"/>
              <a:buFont typeface="Wingdings" charset="2"/>
              <a:buChar char=""/>
            </a:pPr>
            <a:r>
              <a:rPr lang="en-US" sz="2600" b="0" strike="noStrike" spc="-1">
                <a:solidFill>
                  <a:srgbClr val="000000"/>
                </a:solidFill>
                <a:uFill>
                  <a:solidFill>
                    <a:srgbClr val="FFFFFF"/>
                  </a:solidFill>
                </a:uFill>
                <a:latin typeface="Calibri"/>
              </a:rPr>
              <a:t>Do not give in to the temptation of a pretend business</a:t>
            </a:r>
            <a:endParaRPr lang="en-US" sz="1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182880" y="424800"/>
            <a:ext cx="8595000" cy="6158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80000"/>
              </a:lnSpc>
            </a:pPr>
            <a:r>
              <a:rPr lang="en-US" sz="3200" b="1" strike="noStrike" spc="-1">
                <a:solidFill>
                  <a:srgbClr val="CC0000"/>
                </a:solidFill>
                <a:uFill>
                  <a:solidFill>
                    <a:srgbClr val="FFFFFF"/>
                  </a:solidFill>
                </a:uFill>
                <a:latin typeface="Calibri"/>
              </a:rPr>
              <a:t>Worldly Entrepreneurship:  </a:t>
            </a:r>
            <a:r>
              <a:rPr lang="en-US" sz="3200" b="1" strike="noStrike" spc="-1">
                <a:solidFill>
                  <a:srgbClr val="000000"/>
                </a:solidFill>
                <a:uFill>
                  <a:solidFill>
                    <a:srgbClr val="FFFFFF"/>
                  </a:solidFill>
                </a:uFill>
                <a:latin typeface="Calibri"/>
              </a:rPr>
              <a:t>A process by which self-driven individuals participate in a free market economy for the purpose of creating wealth for themselves and controlling resources </a:t>
            </a:r>
            <a:endParaRPr lang="en-US" sz="1800" b="0" strike="noStrike" spc="-1">
              <a:solidFill>
                <a:srgbClr val="000000"/>
              </a:solidFill>
              <a:uFill>
                <a:solidFill>
                  <a:srgbClr val="FFFFFF"/>
                </a:solidFill>
              </a:uFill>
              <a:latin typeface="Arial"/>
            </a:endParaRPr>
          </a:p>
          <a:p>
            <a:pPr>
              <a:lnSpc>
                <a:spcPct val="80000"/>
              </a:lnSpc>
            </a:pPr>
            <a:endParaRPr lang="en-US" sz="1800" b="0" strike="noStrike" spc="-1">
              <a:solidFill>
                <a:srgbClr val="000000"/>
              </a:solidFill>
              <a:uFill>
                <a:solidFill>
                  <a:srgbClr val="FFFFFF"/>
                </a:solidFill>
              </a:uFill>
              <a:latin typeface="Arial"/>
            </a:endParaRPr>
          </a:p>
          <a:p>
            <a:pPr>
              <a:lnSpc>
                <a:spcPct val="80000"/>
              </a:lnSpc>
            </a:pPr>
            <a:r>
              <a:rPr lang="en-US" sz="3200" b="1" strike="noStrike" spc="-1">
                <a:solidFill>
                  <a:srgbClr val="CC0000"/>
                </a:solidFill>
                <a:uFill>
                  <a:solidFill>
                    <a:srgbClr val="FFFFFF"/>
                  </a:solidFill>
                </a:uFill>
                <a:latin typeface="Calibri"/>
                <a:ea typeface="Microsoft YaHei"/>
              </a:rPr>
              <a:t>Biblical Entrepreneurship (BE):</a:t>
            </a:r>
            <a:r>
              <a:rPr lang="en-US" sz="3200" b="1" strike="noStrike" spc="-1">
                <a:solidFill>
                  <a:srgbClr val="000000"/>
                </a:solidFill>
                <a:uFill>
                  <a:solidFill>
                    <a:srgbClr val="FFFFFF"/>
                  </a:solidFill>
                </a:uFill>
                <a:latin typeface="Calibri"/>
                <a:ea typeface="Microsoft YaHei"/>
              </a:rPr>
              <a:t> A biblically-based process of identifying opportunities, taking calculated risks, solving problems and exercising business stewardship for biblical profit.</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a:lnSpc>
                <a:spcPct val="80000"/>
              </a:lnSpc>
            </a:pPr>
            <a:r>
              <a:rPr lang="en-US" sz="3200" b="1" strike="noStrike" spc="-1">
                <a:solidFill>
                  <a:srgbClr val="CC0000"/>
                </a:solidFill>
                <a:uFill>
                  <a:solidFill>
                    <a:srgbClr val="FFFFFF"/>
                  </a:solidFill>
                </a:uFill>
                <a:latin typeface="Calibri"/>
                <a:ea typeface="Microsoft YaHei"/>
              </a:rPr>
              <a:t>Kingdom Business:</a:t>
            </a:r>
            <a:r>
              <a:rPr lang="en-US" sz="3200" b="1" strike="noStrike" spc="-1">
                <a:solidFill>
                  <a:srgbClr val="000000"/>
                </a:solidFill>
                <a:uFill>
                  <a:solidFill>
                    <a:srgbClr val="FFFFFF"/>
                  </a:solidFill>
                </a:uFill>
                <a:latin typeface="Calibri"/>
                <a:ea typeface="Microsoft YaHei"/>
              </a:rPr>
              <a:t>  God’s business, managed God’s way, by God’s steward, for God’s purposes in the world.</a:t>
            </a:r>
            <a:r>
              <a:rPr lang="en-US" sz="3200" b="1" strike="noStrike" spc="-1">
                <a:solidFill>
                  <a:srgbClr val="000000"/>
                </a:solidFill>
                <a:uFill>
                  <a:solidFill>
                    <a:srgbClr val="FFFFFF"/>
                  </a:solidFill>
                </a:uFill>
                <a:latin typeface="Arial"/>
                <a:ea typeface="Microsoft YaHei"/>
              </a:rPr>
              <a:t> </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874440" y="1269360"/>
            <a:ext cx="7695360" cy="466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3600" b="1" strike="noStrike" spc="-1">
                <a:solidFill>
                  <a:srgbClr val="CC0000"/>
                </a:solidFill>
                <a:uFill>
                  <a:solidFill>
                    <a:srgbClr val="FFFFFF"/>
                  </a:solidFill>
                </a:uFill>
                <a:latin typeface="Calibri"/>
              </a:rPr>
              <a:t>Biblical Profit:</a:t>
            </a:r>
            <a:r>
              <a:rPr lang="en-US" sz="3600" b="1" strike="noStrike" spc="-1">
                <a:solidFill>
                  <a:srgbClr val="000000"/>
                </a:solidFill>
                <a:uFill>
                  <a:solidFill>
                    <a:srgbClr val="FFFFFF"/>
                  </a:solidFill>
                </a:uFill>
                <a:latin typeface="Calibri"/>
              </a:rPr>
              <a:t>  The spiritual and natural gain remaining after all costs are deducted from a business transaction or the total income of the business.</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a:p>
            <a:r>
              <a:rPr lang="en-US" sz="3600" b="1" strike="noStrike" spc="-1">
                <a:solidFill>
                  <a:srgbClr val="CC0000"/>
                </a:solidFill>
                <a:uFill>
                  <a:solidFill>
                    <a:srgbClr val="FFFFFF"/>
                  </a:solidFill>
                </a:uFill>
                <a:latin typeface="Calibri"/>
              </a:rPr>
              <a:t>Kingdom Business:</a:t>
            </a:r>
            <a:r>
              <a:rPr lang="en-US" sz="3600" b="1" strike="noStrike" spc="-1">
                <a:solidFill>
                  <a:srgbClr val="000000"/>
                </a:solidFill>
                <a:uFill>
                  <a:solidFill>
                    <a:srgbClr val="FFFFFF"/>
                  </a:solidFill>
                </a:uFill>
                <a:latin typeface="Calibri"/>
              </a:rPr>
              <a:t>  God’s business, managed God’s way, by God’s steward, for God’s pur poses in the world.</a:t>
            </a:r>
            <a:endParaRPr lang="en-US" sz="1800" b="0" strike="noStrike" spc="-1">
              <a:solidFill>
                <a:srgbClr val="000000"/>
              </a:solidFill>
              <a:uFill>
                <a:solidFill>
                  <a:srgbClr val="FFFFFF"/>
                </a:solidFill>
              </a:uFill>
              <a:latin typeface="Arial"/>
            </a:endParaRPr>
          </a:p>
          <a:p>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731520" y="1188720"/>
            <a:ext cx="8229240" cy="327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80000"/>
              </a:lnSpc>
            </a:pPr>
            <a:r>
              <a:rPr lang="en-US" sz="3200" b="1" strike="noStrike" spc="-1">
                <a:solidFill>
                  <a:srgbClr val="CC0000"/>
                </a:solidFill>
                <a:uFill>
                  <a:solidFill>
                    <a:srgbClr val="FFFFFF"/>
                  </a:solidFill>
                </a:uFill>
                <a:latin typeface="Calibri"/>
              </a:rPr>
              <a:t>Kingdom Business:</a:t>
            </a:r>
            <a:r>
              <a:rPr lang="en-US" sz="3200" b="1" strike="noStrike" spc="-1">
                <a:solidFill>
                  <a:srgbClr val="000000"/>
                </a:solidFill>
                <a:uFill>
                  <a:solidFill>
                    <a:srgbClr val="FFFFFF"/>
                  </a:solidFill>
                </a:uFill>
                <a:latin typeface="Calibri"/>
              </a:rPr>
              <a:t> </a:t>
            </a:r>
            <a:endParaRPr lang="en-US" sz="1800" b="0" strike="noStrike" spc="-1">
              <a:solidFill>
                <a:srgbClr val="000000"/>
              </a:solidFill>
              <a:uFill>
                <a:solidFill>
                  <a:srgbClr val="FFFFFF"/>
                </a:solidFill>
              </a:uFill>
              <a:latin typeface="Arial"/>
            </a:endParaRPr>
          </a:p>
          <a:p>
            <a:pPr>
              <a:lnSpc>
                <a:spcPct val="80000"/>
              </a:lnSpc>
            </a:pPr>
            <a:r>
              <a:rPr lang="en-US" sz="3200" b="1" strike="noStrike" spc="-1">
                <a:solidFill>
                  <a:srgbClr val="000000"/>
                </a:solidFill>
                <a:uFill>
                  <a:solidFill>
                    <a:srgbClr val="FFFFFF"/>
                  </a:solidFill>
                </a:uFill>
                <a:latin typeface="Calibri"/>
              </a:rPr>
              <a:t>Search for: </a:t>
            </a:r>
            <a:endParaRPr lang="en-US" sz="1800" b="0" strike="noStrike" spc="-1">
              <a:solidFill>
                <a:srgbClr val="000000"/>
              </a:solidFill>
              <a:uFill>
                <a:solidFill>
                  <a:srgbClr val="FFFFFF"/>
                </a:solidFill>
              </a:uFill>
              <a:latin typeface="Arial"/>
            </a:endParaRPr>
          </a:p>
          <a:p>
            <a:pPr>
              <a:lnSpc>
                <a:spcPct val="80000"/>
              </a:lnSpc>
            </a:pPr>
            <a:r>
              <a:rPr lang="en-US" sz="3200" b="1" strike="noStrike" spc="-1">
                <a:solidFill>
                  <a:srgbClr val="000000"/>
                </a:solidFill>
                <a:uFill>
                  <a:solidFill>
                    <a:srgbClr val="FFFFFF"/>
                  </a:solidFill>
                </a:uFill>
                <a:latin typeface="Calibri"/>
              </a:rPr>
              <a:t>Nehemiah Project international</a:t>
            </a:r>
            <a:endParaRPr lang="en-US" sz="1800" b="0" strike="noStrike" spc="-1">
              <a:solidFill>
                <a:srgbClr val="000000"/>
              </a:solidFill>
              <a:uFill>
                <a:solidFill>
                  <a:srgbClr val="FFFFFF"/>
                </a:solidFill>
              </a:uFill>
              <a:latin typeface="Arial"/>
            </a:endParaRPr>
          </a:p>
          <a:p>
            <a:pPr>
              <a:lnSpc>
                <a:spcPct val="80000"/>
              </a:lnSpc>
            </a:pPr>
            <a:r>
              <a:rPr lang="en-US" sz="3200" b="1" strike="noStrike" spc="-1">
                <a:solidFill>
                  <a:srgbClr val="000000"/>
                </a:solidFill>
                <a:uFill>
                  <a:solidFill>
                    <a:srgbClr val="FFFFFF"/>
                  </a:solidFill>
                </a:uFill>
                <a:latin typeface="Calibri"/>
              </a:rPr>
              <a:t>Patrice Tsegue</a:t>
            </a:r>
            <a:endParaRPr lang="en-US" sz="1800" b="0" strike="noStrike" spc="-1">
              <a:solidFill>
                <a:srgbClr val="000000"/>
              </a:solidFill>
              <a:uFill>
                <a:solidFill>
                  <a:srgbClr val="FFFFFF"/>
                </a:solidFill>
              </a:uFill>
              <a:latin typeface="Arial"/>
            </a:endParaRPr>
          </a:p>
          <a:p>
            <a:pPr>
              <a:lnSpc>
                <a:spcPct val="80000"/>
              </a:lnSpc>
            </a:pPr>
            <a:r>
              <a:rPr lang="en-US" sz="3200" b="1" strike="noStrike" spc="-1">
                <a:solidFill>
                  <a:srgbClr val="000000"/>
                </a:solidFill>
                <a:uFill>
                  <a:solidFill>
                    <a:srgbClr val="FFFFFF"/>
                  </a:solidFill>
                </a:uFill>
                <a:latin typeface="Calibri"/>
              </a:rPr>
              <a:t>Regent Center for Entrepreneurship</a:t>
            </a:r>
            <a:endParaRPr lang="en-US" sz="1800" b="0" strike="noStrike" spc="-1">
              <a:solidFill>
                <a:srgbClr val="000000"/>
              </a:solidFill>
              <a:uFill>
                <a:solidFill>
                  <a:srgbClr val="FFFFFF"/>
                </a:solidFill>
              </a:uFill>
              <a:latin typeface="Arial"/>
            </a:endParaRPr>
          </a:p>
          <a:p>
            <a:pPr>
              <a:lnSpc>
                <a:spcPct val="80000"/>
              </a:lnSpc>
            </a:pPr>
            <a:endParaRPr lang="en-US" sz="1800" b="0" strike="noStrike" spc="-1">
              <a:solidFill>
                <a:srgbClr val="000000"/>
              </a:solidFill>
              <a:uFill>
                <a:solidFill>
                  <a:srgbClr val="FFFFFF"/>
                </a:solidFill>
              </a:uFill>
              <a:latin typeface="Arial"/>
            </a:endParaRPr>
          </a:p>
          <a:p>
            <a:pPr>
              <a:lnSpc>
                <a:spcPct val="80000"/>
              </a:lnSpc>
            </a:pPr>
            <a:r>
              <a:rPr lang="en-US" sz="3200" b="1" strike="noStrike" spc="-1">
                <a:solidFill>
                  <a:srgbClr val="000000"/>
                </a:solidFill>
                <a:uFill>
                  <a:solidFill>
                    <a:srgbClr val="FFFFFF"/>
                  </a:solidFill>
                </a:uFill>
                <a:latin typeface="Calibri"/>
              </a:rPr>
              <a:t>Kenya, Uganda, other countries</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3813</TotalTime>
  <Words>791</Words>
  <Application>Microsoft Office PowerPoint</Application>
  <PresentationFormat>On-screen Show (4:3)</PresentationFormat>
  <Paragraphs>109</Paragraphs>
  <Slides>11</Slides>
  <Notes>4</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11</vt:i4>
      </vt:variant>
    </vt:vector>
  </HeadingPairs>
  <TitlesOfParts>
    <vt:vector size="23" baseType="lpstr">
      <vt:lpstr>Microsoft YaHei</vt:lpstr>
      <vt:lpstr>Arial</vt:lpstr>
      <vt:lpstr>Calibri</vt:lpstr>
      <vt:lpstr>DejaVu Sans</vt:lpstr>
      <vt:lpstr>StarSymbol</vt:lpstr>
      <vt:lpstr>Symbol</vt:lpstr>
      <vt:lpstr>Times New Roman</vt:lpstr>
      <vt:lpstr>Trebuchet MS</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Employment in Africa: Overview</dc:title>
  <dc:subject/>
  <dc:creator>Shantayanan Devarajan</dc:creator>
  <dc:description/>
  <cp:lastModifiedBy>Medium Hall</cp:lastModifiedBy>
  <cp:revision>354</cp:revision>
  <cp:lastPrinted>2013-03-20T14:09:03Z</cp:lastPrinted>
  <dcterms:created xsi:type="dcterms:W3CDTF">2013-01-18T03:52:02Z</dcterms:created>
  <dcterms:modified xsi:type="dcterms:W3CDTF">2016-03-10T11:25:40Z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The World Bank Group</vt:lpwstr>
  </property>
  <property fmtid="{D5CDD505-2E9C-101B-9397-08002B2CF9AE}" pid="4" name="HiddenSlides">
    <vt:i4>3</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10</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14</vt:i4>
  </property>
</Properties>
</file>